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3" r:id="rId1"/>
  </p:sldMasterIdLst>
  <p:notesMasterIdLst>
    <p:notesMasterId r:id="rId35"/>
  </p:notesMasterIdLst>
  <p:sldIdLst>
    <p:sldId id="256" r:id="rId2"/>
    <p:sldId id="313" r:id="rId3"/>
    <p:sldId id="316" r:id="rId4"/>
    <p:sldId id="336" r:id="rId5"/>
    <p:sldId id="363" r:id="rId6"/>
    <p:sldId id="347" r:id="rId7"/>
    <p:sldId id="375" r:id="rId8"/>
    <p:sldId id="376" r:id="rId9"/>
    <p:sldId id="387" r:id="rId10"/>
    <p:sldId id="385" r:id="rId11"/>
    <p:sldId id="386" r:id="rId12"/>
    <p:sldId id="377" r:id="rId13"/>
    <p:sldId id="378" r:id="rId14"/>
    <p:sldId id="379" r:id="rId15"/>
    <p:sldId id="364" r:id="rId16"/>
    <p:sldId id="259" r:id="rId17"/>
    <p:sldId id="344" r:id="rId18"/>
    <p:sldId id="343" r:id="rId19"/>
    <p:sldId id="380" r:id="rId20"/>
    <p:sldId id="381" r:id="rId21"/>
    <p:sldId id="382" r:id="rId22"/>
    <p:sldId id="383" r:id="rId23"/>
    <p:sldId id="384" r:id="rId24"/>
    <p:sldId id="362" r:id="rId25"/>
    <p:sldId id="327" r:id="rId26"/>
    <p:sldId id="322" r:id="rId27"/>
    <p:sldId id="326" r:id="rId28"/>
    <p:sldId id="323" r:id="rId29"/>
    <p:sldId id="352" r:id="rId30"/>
    <p:sldId id="361" r:id="rId31"/>
    <p:sldId id="324" r:id="rId32"/>
    <p:sldId id="351" r:id="rId33"/>
    <p:sldId id="348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69C"/>
    <a:srgbClr val="A5B5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75D480D-90E1-43E4-8DBF-92FC78A05346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B753DF7-B655-43A4-BD21-B5B73DC72F39}">
      <dgm:prSet/>
      <dgm:spPr/>
      <dgm:t>
        <a:bodyPr/>
        <a:lstStyle/>
        <a:p>
          <a:r>
            <a:rPr lang="en-US"/>
            <a:t>Practise</a:t>
          </a:r>
        </a:p>
      </dgm:t>
    </dgm:pt>
    <dgm:pt modelId="{94A509FA-62CC-4B1F-9006-05A3C22066A7}" type="parTrans" cxnId="{4B7CCC08-E3BE-4F06-BAA1-C1EF754A742C}">
      <dgm:prSet/>
      <dgm:spPr/>
      <dgm:t>
        <a:bodyPr/>
        <a:lstStyle/>
        <a:p>
          <a:endParaRPr lang="en-US"/>
        </a:p>
      </dgm:t>
    </dgm:pt>
    <dgm:pt modelId="{5C76C08B-7D84-4023-BB5B-5C0E0CD6A2C7}" type="sibTrans" cxnId="{4B7CCC08-E3BE-4F06-BAA1-C1EF754A742C}">
      <dgm:prSet/>
      <dgm:spPr/>
      <dgm:t>
        <a:bodyPr/>
        <a:lstStyle/>
        <a:p>
          <a:endParaRPr lang="en-US"/>
        </a:p>
      </dgm:t>
    </dgm:pt>
    <dgm:pt modelId="{70A1F286-4AD5-4A97-9AB5-20B64CB64B9B}">
      <dgm:prSet custT="1"/>
      <dgm:spPr/>
      <dgm:t>
        <a:bodyPr/>
        <a:lstStyle/>
        <a:p>
          <a:r>
            <a:rPr lang="en-US" sz="2000"/>
            <a:t>Practise annotating resonance in SBC007 and justifying your response</a:t>
          </a:r>
          <a:endParaRPr lang="en-US" sz="2000" dirty="0"/>
        </a:p>
      </dgm:t>
    </dgm:pt>
    <dgm:pt modelId="{F531CCAF-DA6B-44F0-B1A0-26B404A0BDA0}" type="parTrans" cxnId="{21E1B078-2F71-4C80-A30C-12493E41723E}">
      <dgm:prSet/>
      <dgm:spPr/>
      <dgm:t>
        <a:bodyPr/>
        <a:lstStyle/>
        <a:p>
          <a:endParaRPr lang="en-US"/>
        </a:p>
      </dgm:t>
    </dgm:pt>
    <dgm:pt modelId="{F81A5B0B-9362-430F-9842-54BE7416E6F7}" type="sibTrans" cxnId="{21E1B078-2F71-4C80-A30C-12493E41723E}">
      <dgm:prSet/>
      <dgm:spPr/>
      <dgm:t>
        <a:bodyPr/>
        <a:lstStyle/>
        <a:p>
          <a:endParaRPr lang="en-US"/>
        </a:p>
      </dgm:t>
    </dgm:pt>
    <dgm:pt modelId="{0A5272B2-9FA2-4AF2-923F-F68ADCDBDC4B}">
      <dgm:prSet/>
      <dgm:spPr/>
      <dgm:t>
        <a:bodyPr/>
        <a:lstStyle/>
        <a:p>
          <a:r>
            <a:rPr lang="en-US"/>
            <a:t>Navigate</a:t>
          </a:r>
        </a:p>
      </dgm:t>
    </dgm:pt>
    <dgm:pt modelId="{351DE521-B004-4A95-825B-402BF0E162D3}" type="parTrans" cxnId="{172A1752-01E7-4681-82E5-A3D3EFD00090}">
      <dgm:prSet/>
      <dgm:spPr/>
      <dgm:t>
        <a:bodyPr/>
        <a:lstStyle/>
        <a:p>
          <a:endParaRPr lang="en-US"/>
        </a:p>
      </dgm:t>
    </dgm:pt>
    <dgm:pt modelId="{0972D7CA-8598-4CC8-97BD-8FF1B63F8E0A}" type="sibTrans" cxnId="{172A1752-01E7-4681-82E5-A3D3EFD00090}">
      <dgm:prSet/>
      <dgm:spPr/>
      <dgm:t>
        <a:bodyPr/>
        <a:lstStyle/>
        <a:p>
          <a:endParaRPr lang="en-US"/>
        </a:p>
      </dgm:t>
    </dgm:pt>
    <dgm:pt modelId="{894E6F76-A5D4-4E5E-893D-93622B38073D}">
      <dgm:prSet custT="1"/>
      <dgm:spPr/>
      <dgm:t>
        <a:bodyPr/>
        <a:lstStyle/>
        <a:p>
          <a:r>
            <a:rPr lang="en-US" sz="2000"/>
            <a:t>Navigate between groups of resonances in Rezonator using the Clique pane</a:t>
          </a:r>
        </a:p>
      </dgm:t>
    </dgm:pt>
    <dgm:pt modelId="{608FCAE5-B11E-49DC-B158-6A6606FA2B72}" type="parTrans" cxnId="{802B46B0-44F7-42C7-A18A-6FFCE7A127D3}">
      <dgm:prSet/>
      <dgm:spPr/>
      <dgm:t>
        <a:bodyPr/>
        <a:lstStyle/>
        <a:p>
          <a:endParaRPr lang="en-US"/>
        </a:p>
      </dgm:t>
    </dgm:pt>
    <dgm:pt modelId="{63FAF0C4-42E4-4240-84AB-0FA86E3321A4}" type="sibTrans" cxnId="{802B46B0-44F7-42C7-A18A-6FFCE7A127D3}">
      <dgm:prSet/>
      <dgm:spPr/>
      <dgm:t>
        <a:bodyPr/>
        <a:lstStyle/>
        <a:p>
          <a:endParaRPr lang="en-US"/>
        </a:p>
      </dgm:t>
    </dgm:pt>
    <dgm:pt modelId="{5B288A0D-B448-483F-963F-CB6D6CAC250A}">
      <dgm:prSet/>
      <dgm:spPr/>
      <dgm:t>
        <a:bodyPr/>
        <a:lstStyle/>
        <a:p>
          <a:r>
            <a:rPr lang="en-US"/>
            <a:t>Understand</a:t>
          </a:r>
        </a:p>
      </dgm:t>
    </dgm:pt>
    <dgm:pt modelId="{A1528E02-34D7-41B3-B4D0-D80AA32A01ED}" type="parTrans" cxnId="{2D362B3F-C4B4-46A6-9D1C-7F26BE054751}">
      <dgm:prSet/>
      <dgm:spPr/>
      <dgm:t>
        <a:bodyPr/>
        <a:lstStyle/>
        <a:p>
          <a:endParaRPr lang="en-US"/>
        </a:p>
      </dgm:t>
    </dgm:pt>
    <dgm:pt modelId="{9C07B2CF-9E71-484B-89A2-139D268BF2A9}" type="sibTrans" cxnId="{2D362B3F-C4B4-46A6-9D1C-7F26BE054751}">
      <dgm:prSet/>
      <dgm:spPr/>
      <dgm:t>
        <a:bodyPr/>
        <a:lstStyle/>
        <a:p>
          <a:endParaRPr lang="en-US"/>
        </a:p>
      </dgm:t>
    </dgm:pt>
    <dgm:pt modelId="{6AA43E47-2552-49A7-84E3-B76E6A0E275D}">
      <dgm:prSet custT="1"/>
      <dgm:spPr/>
      <dgm:t>
        <a:bodyPr/>
        <a:lstStyle/>
        <a:p>
          <a:r>
            <a:rPr lang="en-US" sz="2000" dirty="0"/>
            <a:t>Understand the three components of the stance triangle</a:t>
          </a:r>
        </a:p>
      </dgm:t>
    </dgm:pt>
    <dgm:pt modelId="{F85000CB-34EB-47D0-A0AD-2148E915CE83}" type="parTrans" cxnId="{0E483AA2-F73B-40AC-94E1-B96F98C6E952}">
      <dgm:prSet/>
      <dgm:spPr/>
      <dgm:t>
        <a:bodyPr/>
        <a:lstStyle/>
        <a:p>
          <a:endParaRPr lang="en-US"/>
        </a:p>
      </dgm:t>
    </dgm:pt>
    <dgm:pt modelId="{AF4DA3AB-BA19-481E-8D21-9B546CA59306}" type="sibTrans" cxnId="{0E483AA2-F73B-40AC-94E1-B96F98C6E952}">
      <dgm:prSet/>
      <dgm:spPr/>
      <dgm:t>
        <a:bodyPr/>
        <a:lstStyle/>
        <a:p>
          <a:endParaRPr lang="en-US"/>
        </a:p>
      </dgm:t>
    </dgm:pt>
    <dgm:pt modelId="{5C0AFA93-0D25-4307-812F-69E807A130F4}">
      <dgm:prSet/>
      <dgm:spPr/>
      <dgm:t>
        <a:bodyPr/>
        <a:lstStyle/>
        <a:p>
          <a:r>
            <a:rPr lang="en-US"/>
            <a:t>Distinguish</a:t>
          </a:r>
        </a:p>
      </dgm:t>
    </dgm:pt>
    <dgm:pt modelId="{0AC8B907-CC2B-4B15-B7C1-B60BD4E364F6}" type="parTrans" cxnId="{E3CAF8D1-77B0-4A86-AA83-BC29F7B7AFE9}">
      <dgm:prSet/>
      <dgm:spPr/>
      <dgm:t>
        <a:bodyPr/>
        <a:lstStyle/>
        <a:p>
          <a:endParaRPr lang="en-US"/>
        </a:p>
      </dgm:t>
    </dgm:pt>
    <dgm:pt modelId="{DE92FD00-25C7-4743-8359-B61367E8D193}" type="sibTrans" cxnId="{E3CAF8D1-77B0-4A86-AA83-BC29F7B7AFE9}">
      <dgm:prSet/>
      <dgm:spPr/>
      <dgm:t>
        <a:bodyPr/>
        <a:lstStyle/>
        <a:p>
          <a:endParaRPr lang="en-US"/>
        </a:p>
      </dgm:t>
    </dgm:pt>
    <dgm:pt modelId="{5190161B-F484-4A1A-BD89-B57262EFC0AD}">
      <dgm:prSet custT="1"/>
      <dgm:spPr/>
      <dgm:t>
        <a:bodyPr/>
        <a:lstStyle/>
        <a:p>
          <a:r>
            <a:rPr lang="en-US" sz="2000" dirty="0"/>
            <a:t>Distinguish between different motivations for absence of resonance: Expressing a stance differential vs. ellipsis.</a:t>
          </a:r>
        </a:p>
      </dgm:t>
    </dgm:pt>
    <dgm:pt modelId="{7ABCED44-E184-44E0-9E01-F4756B3CD1AB}" type="parTrans" cxnId="{2BA399BA-A835-423C-9D76-610A43E7D666}">
      <dgm:prSet/>
      <dgm:spPr/>
      <dgm:t>
        <a:bodyPr/>
        <a:lstStyle/>
        <a:p>
          <a:endParaRPr lang="en-US"/>
        </a:p>
      </dgm:t>
    </dgm:pt>
    <dgm:pt modelId="{EF8762A2-9AF3-4B5C-B29E-A1DCD987AE92}" type="sibTrans" cxnId="{2BA399BA-A835-423C-9D76-610A43E7D666}">
      <dgm:prSet/>
      <dgm:spPr/>
      <dgm:t>
        <a:bodyPr/>
        <a:lstStyle/>
        <a:p>
          <a:endParaRPr lang="en-US"/>
        </a:p>
      </dgm:t>
    </dgm:pt>
    <dgm:pt modelId="{766F3AF3-2826-49C0-8C82-26821BCB2B8E}">
      <dgm:prSet/>
      <dgm:spPr/>
      <dgm:t>
        <a:bodyPr/>
        <a:lstStyle/>
        <a:p>
          <a:r>
            <a:rPr lang="en-US" dirty="0"/>
            <a:t>Appreciate</a:t>
          </a:r>
        </a:p>
      </dgm:t>
    </dgm:pt>
    <dgm:pt modelId="{E3785CE5-CD34-4C53-820B-E46FDDBEB520}" type="parTrans" cxnId="{46934619-14CF-464C-9076-E5278716CBD0}">
      <dgm:prSet/>
      <dgm:spPr/>
      <dgm:t>
        <a:bodyPr/>
        <a:lstStyle/>
        <a:p>
          <a:endParaRPr lang="en-US"/>
        </a:p>
      </dgm:t>
    </dgm:pt>
    <dgm:pt modelId="{9C1F8C30-8319-4079-972F-F872B3A7980D}" type="sibTrans" cxnId="{46934619-14CF-464C-9076-E5278716CBD0}">
      <dgm:prSet/>
      <dgm:spPr/>
      <dgm:t>
        <a:bodyPr/>
        <a:lstStyle/>
        <a:p>
          <a:endParaRPr lang="en-US"/>
        </a:p>
      </dgm:t>
    </dgm:pt>
    <dgm:pt modelId="{725A0095-D1F5-4D08-8925-2AA55F6B3A9A}">
      <dgm:prSet custT="1"/>
      <dgm:spPr/>
      <dgm:t>
        <a:bodyPr/>
        <a:lstStyle/>
        <a:p>
          <a:r>
            <a:rPr lang="en-US" sz="2000" dirty="0"/>
            <a:t>Appreciate the diversity of ways to express stance alignment in language</a:t>
          </a:r>
        </a:p>
      </dgm:t>
    </dgm:pt>
    <dgm:pt modelId="{7B256EE8-D49C-4BB8-A471-5B30EBED6E32}" type="parTrans" cxnId="{AC896762-05BA-4EF9-B036-23BC9BC2824A}">
      <dgm:prSet/>
      <dgm:spPr/>
      <dgm:t>
        <a:bodyPr/>
        <a:lstStyle/>
        <a:p>
          <a:endParaRPr lang="en-US"/>
        </a:p>
      </dgm:t>
    </dgm:pt>
    <dgm:pt modelId="{4C4452B7-7765-4F64-B6A5-2A866F2C40D0}" type="sibTrans" cxnId="{AC896762-05BA-4EF9-B036-23BC9BC2824A}">
      <dgm:prSet/>
      <dgm:spPr/>
      <dgm:t>
        <a:bodyPr/>
        <a:lstStyle/>
        <a:p>
          <a:endParaRPr lang="en-US"/>
        </a:p>
      </dgm:t>
    </dgm:pt>
    <dgm:pt modelId="{8218B63E-955A-41E9-8A8E-2D373C670772}" type="pres">
      <dgm:prSet presAssocID="{775D480D-90E1-43E4-8DBF-92FC78A05346}" presName="Name0" presStyleCnt="0">
        <dgm:presLayoutVars>
          <dgm:dir/>
          <dgm:animLvl val="lvl"/>
          <dgm:resizeHandles val="exact"/>
        </dgm:presLayoutVars>
      </dgm:prSet>
      <dgm:spPr/>
    </dgm:pt>
    <dgm:pt modelId="{A9ADB1C1-9168-470F-B18E-8AEFDC7BB474}" type="pres">
      <dgm:prSet presAssocID="{766F3AF3-2826-49C0-8C82-26821BCB2B8E}" presName="boxAndChildren" presStyleCnt="0"/>
      <dgm:spPr/>
    </dgm:pt>
    <dgm:pt modelId="{11886B23-88AA-4616-95D8-209311E50BC0}" type="pres">
      <dgm:prSet presAssocID="{766F3AF3-2826-49C0-8C82-26821BCB2B8E}" presName="parentTextBox" presStyleLbl="alignNode1" presStyleIdx="0" presStyleCnt="5"/>
      <dgm:spPr/>
    </dgm:pt>
    <dgm:pt modelId="{451A1B87-9B56-483C-85EA-700D1B09664C}" type="pres">
      <dgm:prSet presAssocID="{766F3AF3-2826-49C0-8C82-26821BCB2B8E}" presName="descendantBox" presStyleLbl="bgAccFollowNode1" presStyleIdx="0" presStyleCnt="5"/>
      <dgm:spPr/>
    </dgm:pt>
    <dgm:pt modelId="{100E0DF6-4F65-40F0-89B1-B03104EA780C}" type="pres">
      <dgm:prSet presAssocID="{DE92FD00-25C7-4743-8359-B61367E8D193}" presName="sp" presStyleCnt="0"/>
      <dgm:spPr/>
    </dgm:pt>
    <dgm:pt modelId="{B2ECA196-7ADE-4F14-BCF1-ABEBCC3DA11D}" type="pres">
      <dgm:prSet presAssocID="{5C0AFA93-0D25-4307-812F-69E807A130F4}" presName="arrowAndChildren" presStyleCnt="0"/>
      <dgm:spPr/>
    </dgm:pt>
    <dgm:pt modelId="{F7889590-8478-430A-8536-3A9A01EE578E}" type="pres">
      <dgm:prSet presAssocID="{5C0AFA93-0D25-4307-812F-69E807A130F4}" presName="parentTextArrow" presStyleLbl="node1" presStyleIdx="0" presStyleCnt="0"/>
      <dgm:spPr/>
    </dgm:pt>
    <dgm:pt modelId="{2C2525B8-3D71-46CC-A60B-121B42FBA36F}" type="pres">
      <dgm:prSet presAssocID="{5C0AFA93-0D25-4307-812F-69E807A130F4}" presName="arrow" presStyleLbl="alignNode1" presStyleIdx="1" presStyleCnt="5"/>
      <dgm:spPr/>
    </dgm:pt>
    <dgm:pt modelId="{82C15F18-4365-4F5E-B798-5F686E792758}" type="pres">
      <dgm:prSet presAssocID="{5C0AFA93-0D25-4307-812F-69E807A130F4}" presName="descendantArrow" presStyleLbl="bgAccFollowNode1" presStyleIdx="1" presStyleCnt="5"/>
      <dgm:spPr/>
    </dgm:pt>
    <dgm:pt modelId="{A2EAAC83-0AA4-4084-B5C0-452F1707BD3B}" type="pres">
      <dgm:prSet presAssocID="{9C07B2CF-9E71-484B-89A2-139D268BF2A9}" presName="sp" presStyleCnt="0"/>
      <dgm:spPr/>
    </dgm:pt>
    <dgm:pt modelId="{CD574ACB-2A51-48A9-B574-959987E2C6EB}" type="pres">
      <dgm:prSet presAssocID="{5B288A0D-B448-483F-963F-CB6D6CAC250A}" presName="arrowAndChildren" presStyleCnt="0"/>
      <dgm:spPr/>
    </dgm:pt>
    <dgm:pt modelId="{6F947DAF-B9F0-4FA3-AFDB-EF446C26376E}" type="pres">
      <dgm:prSet presAssocID="{5B288A0D-B448-483F-963F-CB6D6CAC250A}" presName="parentTextArrow" presStyleLbl="node1" presStyleIdx="0" presStyleCnt="0"/>
      <dgm:spPr/>
    </dgm:pt>
    <dgm:pt modelId="{CE90498F-2F49-4F6C-82D8-12DB41C81A3A}" type="pres">
      <dgm:prSet presAssocID="{5B288A0D-B448-483F-963F-CB6D6CAC250A}" presName="arrow" presStyleLbl="alignNode1" presStyleIdx="2" presStyleCnt="5"/>
      <dgm:spPr/>
    </dgm:pt>
    <dgm:pt modelId="{07AE5141-4A85-466E-8BA2-307F696FA1FF}" type="pres">
      <dgm:prSet presAssocID="{5B288A0D-B448-483F-963F-CB6D6CAC250A}" presName="descendantArrow" presStyleLbl="bgAccFollowNode1" presStyleIdx="2" presStyleCnt="5"/>
      <dgm:spPr/>
    </dgm:pt>
    <dgm:pt modelId="{5552611B-73A8-44EA-8C50-0469D128509F}" type="pres">
      <dgm:prSet presAssocID="{0972D7CA-8598-4CC8-97BD-8FF1B63F8E0A}" presName="sp" presStyleCnt="0"/>
      <dgm:spPr/>
    </dgm:pt>
    <dgm:pt modelId="{DCDEB9F4-7984-4351-A9E1-6814240D7A2A}" type="pres">
      <dgm:prSet presAssocID="{0A5272B2-9FA2-4AF2-923F-F68ADCDBDC4B}" presName="arrowAndChildren" presStyleCnt="0"/>
      <dgm:spPr/>
    </dgm:pt>
    <dgm:pt modelId="{E394B91E-8C06-4864-B9D2-B72193CD1D59}" type="pres">
      <dgm:prSet presAssocID="{0A5272B2-9FA2-4AF2-923F-F68ADCDBDC4B}" presName="parentTextArrow" presStyleLbl="node1" presStyleIdx="0" presStyleCnt="0"/>
      <dgm:spPr/>
    </dgm:pt>
    <dgm:pt modelId="{53F93D63-1B87-4CB2-8C80-F0034FBA26D0}" type="pres">
      <dgm:prSet presAssocID="{0A5272B2-9FA2-4AF2-923F-F68ADCDBDC4B}" presName="arrow" presStyleLbl="alignNode1" presStyleIdx="3" presStyleCnt="5"/>
      <dgm:spPr/>
    </dgm:pt>
    <dgm:pt modelId="{5E4C83AE-BF0D-4738-B0BB-AB1880857224}" type="pres">
      <dgm:prSet presAssocID="{0A5272B2-9FA2-4AF2-923F-F68ADCDBDC4B}" presName="descendantArrow" presStyleLbl="bgAccFollowNode1" presStyleIdx="3" presStyleCnt="5"/>
      <dgm:spPr/>
    </dgm:pt>
    <dgm:pt modelId="{F5FDAE1F-9B46-4802-B2F4-5B80E8F53FFA}" type="pres">
      <dgm:prSet presAssocID="{5C76C08B-7D84-4023-BB5B-5C0E0CD6A2C7}" presName="sp" presStyleCnt="0"/>
      <dgm:spPr/>
    </dgm:pt>
    <dgm:pt modelId="{1A42219A-00EE-404B-9989-C1720D01BFA7}" type="pres">
      <dgm:prSet presAssocID="{DB753DF7-B655-43A4-BD21-B5B73DC72F39}" presName="arrowAndChildren" presStyleCnt="0"/>
      <dgm:spPr/>
    </dgm:pt>
    <dgm:pt modelId="{C2503477-9B8A-42EB-97C4-C66C4C62DD0E}" type="pres">
      <dgm:prSet presAssocID="{DB753DF7-B655-43A4-BD21-B5B73DC72F39}" presName="parentTextArrow" presStyleLbl="node1" presStyleIdx="0" presStyleCnt="0"/>
      <dgm:spPr/>
    </dgm:pt>
    <dgm:pt modelId="{8E8C820D-15D9-4023-8352-E45DB8004CEF}" type="pres">
      <dgm:prSet presAssocID="{DB753DF7-B655-43A4-BD21-B5B73DC72F39}" presName="arrow" presStyleLbl="alignNode1" presStyleIdx="4" presStyleCnt="5"/>
      <dgm:spPr/>
    </dgm:pt>
    <dgm:pt modelId="{D20C57A5-E8F5-4150-82E5-8D8F1B1E2C4F}" type="pres">
      <dgm:prSet presAssocID="{DB753DF7-B655-43A4-BD21-B5B73DC72F39}" presName="descendantArrow" presStyleLbl="bgAccFollowNode1" presStyleIdx="4" presStyleCnt="5"/>
      <dgm:spPr/>
    </dgm:pt>
  </dgm:ptLst>
  <dgm:cxnLst>
    <dgm:cxn modelId="{4B7CCC08-E3BE-4F06-BAA1-C1EF754A742C}" srcId="{775D480D-90E1-43E4-8DBF-92FC78A05346}" destId="{DB753DF7-B655-43A4-BD21-B5B73DC72F39}" srcOrd="0" destOrd="0" parTransId="{94A509FA-62CC-4B1F-9006-05A3C22066A7}" sibTransId="{5C76C08B-7D84-4023-BB5B-5C0E0CD6A2C7}"/>
    <dgm:cxn modelId="{0563FC0A-F913-4929-A51D-E5523B52BD14}" type="presOf" srcId="{0A5272B2-9FA2-4AF2-923F-F68ADCDBDC4B}" destId="{E394B91E-8C06-4864-B9D2-B72193CD1D59}" srcOrd="0" destOrd="0" presId="urn:microsoft.com/office/officeart/2016/7/layout/VerticalDownArrowProcess"/>
    <dgm:cxn modelId="{46934619-14CF-464C-9076-E5278716CBD0}" srcId="{775D480D-90E1-43E4-8DBF-92FC78A05346}" destId="{766F3AF3-2826-49C0-8C82-26821BCB2B8E}" srcOrd="4" destOrd="0" parTransId="{E3785CE5-CD34-4C53-820B-E46FDDBEB520}" sibTransId="{9C1F8C30-8319-4079-972F-F872B3A7980D}"/>
    <dgm:cxn modelId="{4BA6CE26-427E-4888-81F9-AEA8801E5546}" type="presOf" srcId="{5190161B-F484-4A1A-BD89-B57262EFC0AD}" destId="{82C15F18-4365-4F5E-B798-5F686E792758}" srcOrd="0" destOrd="0" presId="urn:microsoft.com/office/officeart/2016/7/layout/VerticalDownArrowProcess"/>
    <dgm:cxn modelId="{056E9E27-230B-4BB7-B444-F079A7DF5000}" type="presOf" srcId="{894E6F76-A5D4-4E5E-893D-93622B38073D}" destId="{5E4C83AE-BF0D-4738-B0BB-AB1880857224}" srcOrd="0" destOrd="0" presId="urn:microsoft.com/office/officeart/2016/7/layout/VerticalDownArrowProcess"/>
    <dgm:cxn modelId="{B709CB30-5829-434C-AF0A-BE0EBFD3FAD4}" type="presOf" srcId="{70A1F286-4AD5-4A97-9AB5-20B64CB64B9B}" destId="{D20C57A5-E8F5-4150-82E5-8D8F1B1E2C4F}" srcOrd="0" destOrd="0" presId="urn:microsoft.com/office/officeart/2016/7/layout/VerticalDownArrowProcess"/>
    <dgm:cxn modelId="{2D362B3F-C4B4-46A6-9D1C-7F26BE054751}" srcId="{775D480D-90E1-43E4-8DBF-92FC78A05346}" destId="{5B288A0D-B448-483F-963F-CB6D6CAC250A}" srcOrd="2" destOrd="0" parTransId="{A1528E02-34D7-41B3-B4D0-D80AA32A01ED}" sibTransId="{9C07B2CF-9E71-484B-89A2-139D268BF2A9}"/>
    <dgm:cxn modelId="{DEA4773F-39F6-4EE0-8163-AD8E87127646}" type="presOf" srcId="{5C0AFA93-0D25-4307-812F-69E807A130F4}" destId="{2C2525B8-3D71-46CC-A60B-121B42FBA36F}" srcOrd="1" destOrd="0" presId="urn:microsoft.com/office/officeart/2016/7/layout/VerticalDownArrowProcess"/>
    <dgm:cxn modelId="{AC896762-05BA-4EF9-B036-23BC9BC2824A}" srcId="{766F3AF3-2826-49C0-8C82-26821BCB2B8E}" destId="{725A0095-D1F5-4D08-8925-2AA55F6B3A9A}" srcOrd="0" destOrd="0" parTransId="{7B256EE8-D49C-4BB8-A471-5B30EBED6E32}" sibTransId="{4C4452B7-7765-4F64-B6A5-2A866F2C40D0}"/>
    <dgm:cxn modelId="{4392BF65-86A9-416E-ADB5-92305D471131}" type="presOf" srcId="{5C0AFA93-0D25-4307-812F-69E807A130F4}" destId="{F7889590-8478-430A-8536-3A9A01EE578E}" srcOrd="0" destOrd="0" presId="urn:microsoft.com/office/officeart/2016/7/layout/VerticalDownArrowProcess"/>
    <dgm:cxn modelId="{E0004749-A6A3-40EA-B06B-DEDF943D1702}" type="presOf" srcId="{6AA43E47-2552-49A7-84E3-B76E6A0E275D}" destId="{07AE5141-4A85-466E-8BA2-307F696FA1FF}" srcOrd="0" destOrd="0" presId="urn:microsoft.com/office/officeart/2016/7/layout/VerticalDownArrowProcess"/>
    <dgm:cxn modelId="{65CF4E4A-C5D3-43E9-B94B-4401708B48D6}" type="presOf" srcId="{5B288A0D-B448-483F-963F-CB6D6CAC250A}" destId="{6F947DAF-B9F0-4FA3-AFDB-EF446C26376E}" srcOrd="0" destOrd="0" presId="urn:microsoft.com/office/officeart/2016/7/layout/VerticalDownArrowProcess"/>
    <dgm:cxn modelId="{6F9CA16A-02BC-4A14-8515-59DFA3A7F6D8}" type="presOf" srcId="{775D480D-90E1-43E4-8DBF-92FC78A05346}" destId="{8218B63E-955A-41E9-8A8E-2D373C670772}" srcOrd="0" destOrd="0" presId="urn:microsoft.com/office/officeart/2016/7/layout/VerticalDownArrowProcess"/>
    <dgm:cxn modelId="{7D4BC64B-A86E-4AA6-92AA-2EDDED6CD5AF}" type="presOf" srcId="{DB753DF7-B655-43A4-BD21-B5B73DC72F39}" destId="{C2503477-9B8A-42EB-97C4-C66C4C62DD0E}" srcOrd="0" destOrd="0" presId="urn:microsoft.com/office/officeart/2016/7/layout/VerticalDownArrowProcess"/>
    <dgm:cxn modelId="{172A1752-01E7-4681-82E5-A3D3EFD00090}" srcId="{775D480D-90E1-43E4-8DBF-92FC78A05346}" destId="{0A5272B2-9FA2-4AF2-923F-F68ADCDBDC4B}" srcOrd="1" destOrd="0" parTransId="{351DE521-B004-4A95-825B-402BF0E162D3}" sibTransId="{0972D7CA-8598-4CC8-97BD-8FF1B63F8E0A}"/>
    <dgm:cxn modelId="{21E1B078-2F71-4C80-A30C-12493E41723E}" srcId="{DB753DF7-B655-43A4-BD21-B5B73DC72F39}" destId="{70A1F286-4AD5-4A97-9AB5-20B64CB64B9B}" srcOrd="0" destOrd="0" parTransId="{F531CCAF-DA6B-44F0-B1A0-26B404A0BDA0}" sibTransId="{F81A5B0B-9362-430F-9842-54BE7416E6F7}"/>
    <dgm:cxn modelId="{09A2277F-CCDC-46BA-A86D-9F8C19BD121E}" type="presOf" srcId="{0A5272B2-9FA2-4AF2-923F-F68ADCDBDC4B}" destId="{53F93D63-1B87-4CB2-8C80-F0034FBA26D0}" srcOrd="1" destOrd="0" presId="urn:microsoft.com/office/officeart/2016/7/layout/VerticalDownArrowProcess"/>
    <dgm:cxn modelId="{212A3E8A-6E05-4871-B40D-7AFC44A35E44}" type="presOf" srcId="{5B288A0D-B448-483F-963F-CB6D6CAC250A}" destId="{CE90498F-2F49-4F6C-82D8-12DB41C81A3A}" srcOrd="1" destOrd="0" presId="urn:microsoft.com/office/officeart/2016/7/layout/VerticalDownArrowProcess"/>
    <dgm:cxn modelId="{EC1AD790-3A38-4877-9DA3-EAD3DBA4DED5}" type="presOf" srcId="{725A0095-D1F5-4D08-8925-2AA55F6B3A9A}" destId="{451A1B87-9B56-483C-85EA-700D1B09664C}" srcOrd="0" destOrd="0" presId="urn:microsoft.com/office/officeart/2016/7/layout/VerticalDownArrowProcess"/>
    <dgm:cxn modelId="{0E483AA2-F73B-40AC-94E1-B96F98C6E952}" srcId="{5B288A0D-B448-483F-963F-CB6D6CAC250A}" destId="{6AA43E47-2552-49A7-84E3-B76E6A0E275D}" srcOrd="0" destOrd="0" parTransId="{F85000CB-34EB-47D0-A0AD-2148E915CE83}" sibTransId="{AF4DA3AB-BA19-481E-8D21-9B546CA59306}"/>
    <dgm:cxn modelId="{802B46B0-44F7-42C7-A18A-6FFCE7A127D3}" srcId="{0A5272B2-9FA2-4AF2-923F-F68ADCDBDC4B}" destId="{894E6F76-A5D4-4E5E-893D-93622B38073D}" srcOrd="0" destOrd="0" parTransId="{608FCAE5-B11E-49DC-B158-6A6606FA2B72}" sibTransId="{63FAF0C4-42E4-4240-84AB-0FA86E3321A4}"/>
    <dgm:cxn modelId="{E6988EB3-0E4A-4B84-82AC-DDCE9F7A834E}" type="presOf" srcId="{766F3AF3-2826-49C0-8C82-26821BCB2B8E}" destId="{11886B23-88AA-4616-95D8-209311E50BC0}" srcOrd="0" destOrd="0" presId="urn:microsoft.com/office/officeart/2016/7/layout/VerticalDownArrowProcess"/>
    <dgm:cxn modelId="{2BA399BA-A835-423C-9D76-610A43E7D666}" srcId="{5C0AFA93-0D25-4307-812F-69E807A130F4}" destId="{5190161B-F484-4A1A-BD89-B57262EFC0AD}" srcOrd="0" destOrd="0" parTransId="{7ABCED44-E184-44E0-9E01-F4756B3CD1AB}" sibTransId="{EF8762A2-9AF3-4B5C-B29E-A1DCD987AE92}"/>
    <dgm:cxn modelId="{E3CAF8D1-77B0-4A86-AA83-BC29F7B7AFE9}" srcId="{775D480D-90E1-43E4-8DBF-92FC78A05346}" destId="{5C0AFA93-0D25-4307-812F-69E807A130F4}" srcOrd="3" destOrd="0" parTransId="{0AC8B907-CC2B-4B15-B7C1-B60BD4E364F6}" sibTransId="{DE92FD00-25C7-4743-8359-B61367E8D193}"/>
    <dgm:cxn modelId="{7E42DBD5-F1B9-4025-BD4B-7135EBC9AB10}" type="presOf" srcId="{DB753DF7-B655-43A4-BD21-B5B73DC72F39}" destId="{8E8C820D-15D9-4023-8352-E45DB8004CEF}" srcOrd="1" destOrd="0" presId="urn:microsoft.com/office/officeart/2016/7/layout/VerticalDownArrowProcess"/>
    <dgm:cxn modelId="{76F4EADA-A4B0-4B4D-89E6-66705932DE94}" type="presParOf" srcId="{8218B63E-955A-41E9-8A8E-2D373C670772}" destId="{A9ADB1C1-9168-470F-B18E-8AEFDC7BB474}" srcOrd="0" destOrd="0" presId="urn:microsoft.com/office/officeart/2016/7/layout/VerticalDownArrowProcess"/>
    <dgm:cxn modelId="{C0DAF9EB-6D3E-4D3B-AA70-F7492C6E7ED2}" type="presParOf" srcId="{A9ADB1C1-9168-470F-B18E-8AEFDC7BB474}" destId="{11886B23-88AA-4616-95D8-209311E50BC0}" srcOrd="0" destOrd="0" presId="urn:microsoft.com/office/officeart/2016/7/layout/VerticalDownArrowProcess"/>
    <dgm:cxn modelId="{F0E8ED74-9380-4381-A77E-D8BCBE62588C}" type="presParOf" srcId="{A9ADB1C1-9168-470F-B18E-8AEFDC7BB474}" destId="{451A1B87-9B56-483C-85EA-700D1B09664C}" srcOrd="1" destOrd="0" presId="urn:microsoft.com/office/officeart/2016/7/layout/VerticalDownArrowProcess"/>
    <dgm:cxn modelId="{94876596-C734-45FF-AF5D-57D00213B615}" type="presParOf" srcId="{8218B63E-955A-41E9-8A8E-2D373C670772}" destId="{100E0DF6-4F65-40F0-89B1-B03104EA780C}" srcOrd="1" destOrd="0" presId="urn:microsoft.com/office/officeart/2016/7/layout/VerticalDownArrowProcess"/>
    <dgm:cxn modelId="{E86F828B-CFDE-4107-9D14-AA9B92323D61}" type="presParOf" srcId="{8218B63E-955A-41E9-8A8E-2D373C670772}" destId="{B2ECA196-7ADE-4F14-BCF1-ABEBCC3DA11D}" srcOrd="2" destOrd="0" presId="urn:microsoft.com/office/officeart/2016/7/layout/VerticalDownArrowProcess"/>
    <dgm:cxn modelId="{A069AAA8-82E9-49CD-9747-0056CBCC2D5F}" type="presParOf" srcId="{B2ECA196-7ADE-4F14-BCF1-ABEBCC3DA11D}" destId="{F7889590-8478-430A-8536-3A9A01EE578E}" srcOrd="0" destOrd="0" presId="urn:microsoft.com/office/officeart/2016/7/layout/VerticalDownArrowProcess"/>
    <dgm:cxn modelId="{5405A8AA-6117-455C-B6B5-1E86111A242E}" type="presParOf" srcId="{B2ECA196-7ADE-4F14-BCF1-ABEBCC3DA11D}" destId="{2C2525B8-3D71-46CC-A60B-121B42FBA36F}" srcOrd="1" destOrd="0" presId="urn:microsoft.com/office/officeart/2016/7/layout/VerticalDownArrowProcess"/>
    <dgm:cxn modelId="{9D111FEC-58CC-468B-BEA5-A427559BABD1}" type="presParOf" srcId="{B2ECA196-7ADE-4F14-BCF1-ABEBCC3DA11D}" destId="{82C15F18-4365-4F5E-B798-5F686E792758}" srcOrd="2" destOrd="0" presId="urn:microsoft.com/office/officeart/2016/7/layout/VerticalDownArrowProcess"/>
    <dgm:cxn modelId="{8CCBC0AD-4BC9-4675-B378-AA0BC6312800}" type="presParOf" srcId="{8218B63E-955A-41E9-8A8E-2D373C670772}" destId="{A2EAAC83-0AA4-4084-B5C0-452F1707BD3B}" srcOrd="3" destOrd="0" presId="urn:microsoft.com/office/officeart/2016/7/layout/VerticalDownArrowProcess"/>
    <dgm:cxn modelId="{B424D88E-9092-40CC-A704-77C8C5A3D656}" type="presParOf" srcId="{8218B63E-955A-41E9-8A8E-2D373C670772}" destId="{CD574ACB-2A51-48A9-B574-959987E2C6EB}" srcOrd="4" destOrd="0" presId="urn:microsoft.com/office/officeart/2016/7/layout/VerticalDownArrowProcess"/>
    <dgm:cxn modelId="{E841C9AD-1E38-4257-A2CC-3C6E49846A08}" type="presParOf" srcId="{CD574ACB-2A51-48A9-B574-959987E2C6EB}" destId="{6F947DAF-B9F0-4FA3-AFDB-EF446C26376E}" srcOrd="0" destOrd="0" presId="urn:microsoft.com/office/officeart/2016/7/layout/VerticalDownArrowProcess"/>
    <dgm:cxn modelId="{321A4B56-FD95-4785-A6E9-4B02335F2B1B}" type="presParOf" srcId="{CD574ACB-2A51-48A9-B574-959987E2C6EB}" destId="{CE90498F-2F49-4F6C-82D8-12DB41C81A3A}" srcOrd="1" destOrd="0" presId="urn:microsoft.com/office/officeart/2016/7/layout/VerticalDownArrowProcess"/>
    <dgm:cxn modelId="{79BAF691-DA95-4364-BBE5-B9E064106840}" type="presParOf" srcId="{CD574ACB-2A51-48A9-B574-959987E2C6EB}" destId="{07AE5141-4A85-466E-8BA2-307F696FA1FF}" srcOrd="2" destOrd="0" presId="urn:microsoft.com/office/officeart/2016/7/layout/VerticalDownArrowProcess"/>
    <dgm:cxn modelId="{C3F44783-0150-46D8-BDC6-6DE284E6FD7F}" type="presParOf" srcId="{8218B63E-955A-41E9-8A8E-2D373C670772}" destId="{5552611B-73A8-44EA-8C50-0469D128509F}" srcOrd="5" destOrd="0" presId="urn:microsoft.com/office/officeart/2016/7/layout/VerticalDownArrowProcess"/>
    <dgm:cxn modelId="{9861DCAB-DAFB-46D1-9E4C-6BFE7DEC4F5B}" type="presParOf" srcId="{8218B63E-955A-41E9-8A8E-2D373C670772}" destId="{DCDEB9F4-7984-4351-A9E1-6814240D7A2A}" srcOrd="6" destOrd="0" presId="urn:microsoft.com/office/officeart/2016/7/layout/VerticalDownArrowProcess"/>
    <dgm:cxn modelId="{684C3ECE-8E32-4F03-AB06-CC61D46DE7C1}" type="presParOf" srcId="{DCDEB9F4-7984-4351-A9E1-6814240D7A2A}" destId="{E394B91E-8C06-4864-B9D2-B72193CD1D59}" srcOrd="0" destOrd="0" presId="urn:microsoft.com/office/officeart/2016/7/layout/VerticalDownArrowProcess"/>
    <dgm:cxn modelId="{C9E7ECFF-1C03-46D2-A02C-24D6592B5C55}" type="presParOf" srcId="{DCDEB9F4-7984-4351-A9E1-6814240D7A2A}" destId="{53F93D63-1B87-4CB2-8C80-F0034FBA26D0}" srcOrd="1" destOrd="0" presId="urn:microsoft.com/office/officeart/2016/7/layout/VerticalDownArrowProcess"/>
    <dgm:cxn modelId="{5A12D9D6-231E-4C76-B428-7ED80BB8C3C6}" type="presParOf" srcId="{DCDEB9F4-7984-4351-A9E1-6814240D7A2A}" destId="{5E4C83AE-BF0D-4738-B0BB-AB1880857224}" srcOrd="2" destOrd="0" presId="urn:microsoft.com/office/officeart/2016/7/layout/VerticalDownArrowProcess"/>
    <dgm:cxn modelId="{D157CB7D-C083-4D60-9FA6-7093C18C6D25}" type="presParOf" srcId="{8218B63E-955A-41E9-8A8E-2D373C670772}" destId="{F5FDAE1F-9B46-4802-B2F4-5B80E8F53FFA}" srcOrd="7" destOrd="0" presId="urn:microsoft.com/office/officeart/2016/7/layout/VerticalDownArrowProcess"/>
    <dgm:cxn modelId="{A364EF17-5884-4F15-8250-B7CA82C46A00}" type="presParOf" srcId="{8218B63E-955A-41E9-8A8E-2D373C670772}" destId="{1A42219A-00EE-404B-9989-C1720D01BFA7}" srcOrd="8" destOrd="0" presId="urn:microsoft.com/office/officeart/2016/7/layout/VerticalDownArrowProcess"/>
    <dgm:cxn modelId="{9F1F8E85-E106-49D1-93D9-1BA3DC528BC2}" type="presParOf" srcId="{1A42219A-00EE-404B-9989-C1720D01BFA7}" destId="{C2503477-9B8A-42EB-97C4-C66C4C62DD0E}" srcOrd="0" destOrd="0" presId="urn:microsoft.com/office/officeart/2016/7/layout/VerticalDownArrowProcess"/>
    <dgm:cxn modelId="{685CFCDE-11E1-4856-B105-EC335E33640D}" type="presParOf" srcId="{1A42219A-00EE-404B-9989-C1720D01BFA7}" destId="{8E8C820D-15D9-4023-8352-E45DB8004CEF}" srcOrd="1" destOrd="0" presId="urn:microsoft.com/office/officeart/2016/7/layout/VerticalDownArrowProcess"/>
    <dgm:cxn modelId="{59CBEC83-54BF-4B91-B588-7DBED627490C}" type="presParOf" srcId="{1A42219A-00EE-404B-9989-C1720D01BFA7}" destId="{D20C57A5-E8F5-4150-82E5-8D8F1B1E2C4F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886B23-88AA-4616-95D8-209311E50BC0}">
      <dsp:nvSpPr>
        <dsp:cNvPr id="0" name=""/>
        <dsp:cNvSpPr/>
      </dsp:nvSpPr>
      <dsp:spPr>
        <a:xfrm>
          <a:off x="0" y="4326150"/>
          <a:ext cx="2754854" cy="7097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925" tIns="184912" rIns="195925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Appreciate</a:t>
          </a:r>
        </a:p>
      </dsp:txBody>
      <dsp:txXfrm>
        <a:off x="0" y="4326150"/>
        <a:ext cx="2754854" cy="709740"/>
      </dsp:txXfrm>
    </dsp:sp>
    <dsp:sp modelId="{451A1B87-9B56-483C-85EA-700D1B09664C}">
      <dsp:nvSpPr>
        <dsp:cNvPr id="0" name=""/>
        <dsp:cNvSpPr/>
      </dsp:nvSpPr>
      <dsp:spPr>
        <a:xfrm>
          <a:off x="2754853" y="4326150"/>
          <a:ext cx="8264562" cy="70974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4" tIns="254000" rIns="167644" bIns="2540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Appreciate the diversity of ways to express stance alignment in language</a:t>
          </a:r>
        </a:p>
      </dsp:txBody>
      <dsp:txXfrm>
        <a:off x="2754853" y="4326150"/>
        <a:ext cx="8264562" cy="709740"/>
      </dsp:txXfrm>
    </dsp:sp>
    <dsp:sp modelId="{2C2525B8-3D71-46CC-A60B-121B42FBA36F}">
      <dsp:nvSpPr>
        <dsp:cNvPr id="0" name=""/>
        <dsp:cNvSpPr/>
      </dsp:nvSpPr>
      <dsp:spPr>
        <a:xfrm rot="10800000">
          <a:off x="0" y="3245215"/>
          <a:ext cx="2754854" cy="1091581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925" tIns="184912" rIns="195925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Distinguish</a:t>
          </a:r>
        </a:p>
      </dsp:txBody>
      <dsp:txXfrm rot="-10800000">
        <a:off x="0" y="3245215"/>
        <a:ext cx="2754854" cy="709528"/>
      </dsp:txXfrm>
    </dsp:sp>
    <dsp:sp modelId="{82C15F18-4365-4F5E-B798-5F686E792758}">
      <dsp:nvSpPr>
        <dsp:cNvPr id="0" name=""/>
        <dsp:cNvSpPr/>
      </dsp:nvSpPr>
      <dsp:spPr>
        <a:xfrm>
          <a:off x="2754853" y="3245215"/>
          <a:ext cx="8264562" cy="70952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4" tIns="254000" rIns="167644" bIns="2540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Distinguish between different motivations for absence of resonance: Expressing a stance differential vs. ellipsis.</a:t>
          </a:r>
        </a:p>
      </dsp:txBody>
      <dsp:txXfrm>
        <a:off x="2754853" y="3245215"/>
        <a:ext cx="8264562" cy="709528"/>
      </dsp:txXfrm>
    </dsp:sp>
    <dsp:sp modelId="{CE90498F-2F49-4F6C-82D8-12DB41C81A3A}">
      <dsp:nvSpPr>
        <dsp:cNvPr id="0" name=""/>
        <dsp:cNvSpPr/>
      </dsp:nvSpPr>
      <dsp:spPr>
        <a:xfrm rot="10800000">
          <a:off x="0" y="2164279"/>
          <a:ext cx="2754854" cy="1091581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925" tIns="184912" rIns="195925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Understand</a:t>
          </a:r>
        </a:p>
      </dsp:txBody>
      <dsp:txXfrm rot="-10800000">
        <a:off x="0" y="2164279"/>
        <a:ext cx="2754854" cy="709528"/>
      </dsp:txXfrm>
    </dsp:sp>
    <dsp:sp modelId="{07AE5141-4A85-466E-8BA2-307F696FA1FF}">
      <dsp:nvSpPr>
        <dsp:cNvPr id="0" name=""/>
        <dsp:cNvSpPr/>
      </dsp:nvSpPr>
      <dsp:spPr>
        <a:xfrm>
          <a:off x="2754853" y="2164279"/>
          <a:ext cx="8264562" cy="70952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4" tIns="254000" rIns="167644" bIns="2540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Understand the three components of the stance triangle</a:t>
          </a:r>
        </a:p>
      </dsp:txBody>
      <dsp:txXfrm>
        <a:off x="2754853" y="2164279"/>
        <a:ext cx="8264562" cy="709528"/>
      </dsp:txXfrm>
    </dsp:sp>
    <dsp:sp modelId="{53F93D63-1B87-4CB2-8C80-F0034FBA26D0}">
      <dsp:nvSpPr>
        <dsp:cNvPr id="0" name=""/>
        <dsp:cNvSpPr/>
      </dsp:nvSpPr>
      <dsp:spPr>
        <a:xfrm rot="10800000">
          <a:off x="0" y="1083343"/>
          <a:ext cx="2754854" cy="1091581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925" tIns="184912" rIns="195925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Navigate</a:t>
          </a:r>
        </a:p>
      </dsp:txBody>
      <dsp:txXfrm rot="-10800000">
        <a:off x="0" y="1083343"/>
        <a:ext cx="2754854" cy="709528"/>
      </dsp:txXfrm>
    </dsp:sp>
    <dsp:sp modelId="{5E4C83AE-BF0D-4738-B0BB-AB1880857224}">
      <dsp:nvSpPr>
        <dsp:cNvPr id="0" name=""/>
        <dsp:cNvSpPr/>
      </dsp:nvSpPr>
      <dsp:spPr>
        <a:xfrm>
          <a:off x="2754853" y="1083343"/>
          <a:ext cx="8264562" cy="70952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4" tIns="254000" rIns="167644" bIns="2540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Navigate between groups of resonances in Rezonator using the Clique pane</a:t>
          </a:r>
        </a:p>
      </dsp:txBody>
      <dsp:txXfrm>
        <a:off x="2754853" y="1083343"/>
        <a:ext cx="8264562" cy="709528"/>
      </dsp:txXfrm>
    </dsp:sp>
    <dsp:sp modelId="{8E8C820D-15D9-4023-8352-E45DB8004CEF}">
      <dsp:nvSpPr>
        <dsp:cNvPr id="0" name=""/>
        <dsp:cNvSpPr/>
      </dsp:nvSpPr>
      <dsp:spPr>
        <a:xfrm rot="10800000">
          <a:off x="0" y="2408"/>
          <a:ext cx="2754854" cy="1091581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5925" tIns="184912" rIns="195925" bIns="184912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Practise</a:t>
          </a:r>
        </a:p>
      </dsp:txBody>
      <dsp:txXfrm rot="-10800000">
        <a:off x="0" y="2408"/>
        <a:ext cx="2754854" cy="709528"/>
      </dsp:txXfrm>
    </dsp:sp>
    <dsp:sp modelId="{D20C57A5-E8F5-4150-82E5-8D8F1B1E2C4F}">
      <dsp:nvSpPr>
        <dsp:cNvPr id="0" name=""/>
        <dsp:cNvSpPr/>
      </dsp:nvSpPr>
      <dsp:spPr>
        <a:xfrm>
          <a:off x="2754853" y="2408"/>
          <a:ext cx="8264562" cy="70952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4" tIns="254000" rIns="167644" bIns="2540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Practise annotating resonance in SBC007 and justifying your response</a:t>
          </a:r>
          <a:endParaRPr lang="en-US" sz="2000" kern="1200" dirty="0"/>
        </a:p>
      </dsp:txBody>
      <dsp:txXfrm>
        <a:off x="2754853" y="2408"/>
        <a:ext cx="8264562" cy="7095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F7265-9714-40CD-87E4-791D4405C151}" type="datetimeFigureOut">
              <a:rPr lang="zh-HK" altLang="en-US" smtClean="0"/>
              <a:t>7/6/2023</a:t>
            </a:fld>
            <a:endParaRPr lang="zh-HK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HK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A105A-621D-49A7-96AE-E239F13EC64D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110262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10107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55822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2900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159326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54571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25512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53839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46743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5822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69958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92466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07695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30780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67751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7033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1140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48172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6/7/2023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3031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2" r:id="rId9"/>
    <p:sldLayoutId id="2147483863" r:id="rId10"/>
    <p:sldLayoutId id="2147483864" r:id="rId11"/>
    <p:sldLayoutId id="2147483865" r:id="rId12"/>
    <p:sldLayoutId id="2147483866" r:id="rId13"/>
    <p:sldLayoutId id="2147483867" r:id="rId14"/>
    <p:sldLayoutId id="2147483868" r:id="rId15"/>
    <p:sldLayoutId id="2147483869" r:id="rId16"/>
    <p:sldLayoutId id="2147483870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177800" dist="38100" dir="2700000" algn="tl">
              <a:srgbClr val="000000">
                <a:alpha val="24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152400" dist="38100" dir="2700000" algn="tl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platform.openai.com/signup?launch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hyperlink" Target="https://platform.openai.com/account/api-keys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B7C6DF19-D007-3CD3-A21C-2476CC076A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altLang="zh-HK" sz="4400">
                <a:solidFill>
                  <a:srgbClr val="FFFFFF"/>
                </a:solidFill>
              </a:rPr>
              <a:t>Week 10: Dialogue systems and summary</a:t>
            </a:r>
            <a:endParaRPr lang="zh-HK" altLang="en-US" sz="440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730B67A-B48A-369E-596A-C9B40863D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altLang="zh-HK">
                <a:solidFill>
                  <a:schemeClr val="bg2"/>
                </a:solidFill>
              </a:rPr>
              <a:t>Ryan Ka Yau Lai</a:t>
            </a:r>
          </a:p>
          <a:p>
            <a:pPr algn="ctr"/>
            <a:r>
              <a:rPr lang="en-US" altLang="zh-HK">
                <a:solidFill>
                  <a:schemeClr val="bg2"/>
                </a:solidFill>
              </a:rPr>
              <a:t>University of California, Santa Barbara</a:t>
            </a:r>
            <a:endParaRPr lang="zh-HK" alt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9085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36EA35-850C-DAED-B41F-1830DFEFB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Show 5: Epistemic upgrading and downgrading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2A8DA7-34EC-0D42-4D62-A41FC766C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/>
              <a:t>Upgrading and downgrading is compared to </a:t>
            </a:r>
            <a:r>
              <a:rPr lang="en-US" altLang="zh-HK" b="1" u="sng" dirty="0"/>
              <a:t>the expected level of epistemic access given the sequential position</a:t>
            </a:r>
          </a:p>
          <a:p>
            <a:pPr lvl="1"/>
            <a:r>
              <a:rPr lang="en-US" altLang="zh-HK" sz="2400" dirty="0"/>
              <a:t>NOT comparing one person’s stance with another one’s (that’s alignment)</a:t>
            </a:r>
          </a:p>
          <a:p>
            <a:pPr lvl="1"/>
            <a:r>
              <a:rPr lang="en-US" altLang="zh-HK" sz="2400" dirty="0"/>
              <a:t>Must be evaluated with respect to its sequential position</a:t>
            </a:r>
          </a:p>
          <a:p>
            <a:pPr lvl="2"/>
            <a:r>
              <a:rPr lang="en-US" altLang="zh-HK" sz="2200" dirty="0"/>
              <a:t>Tell us what the default is first</a:t>
            </a: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15CF4555-A600-178B-8962-DB72206B00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296972"/>
              </p:ext>
            </p:extLst>
          </p:nvPr>
        </p:nvGraphicFramePr>
        <p:xfrm>
          <a:off x="1694047" y="4857722"/>
          <a:ext cx="8127999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02756918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66122219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565107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Default epistemic status for FPP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HK" dirty="0"/>
                        <a:t>Default epistemic status </a:t>
                      </a:r>
                      <a:r>
                        <a:rPr lang="en-US" altLang="zh-HK"/>
                        <a:t>for S</a:t>
                      </a:r>
                      <a:r>
                        <a:rPr lang="en-US" altLang="zh-TW"/>
                        <a:t>PP</a:t>
                      </a:r>
                      <a:endParaRPr lang="zh-HK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1135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HK" dirty="0"/>
                        <a:t>Question/Answer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K-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K+</a:t>
                      </a:r>
                      <a:endParaRPr lang="zh-HK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0082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HK" dirty="0"/>
                        <a:t>Assessment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K+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K-</a:t>
                      </a:r>
                      <a:endParaRPr lang="zh-HK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45069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5984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36EA35-850C-DAED-B41F-1830DFEFB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Show 5: Not up/downgrading</a:t>
            </a:r>
            <a:endParaRPr lang="zh-HK" altLang="en-US" dirty="0"/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294B989-9334-C92B-6C56-2CB89819C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3775" y="2249487"/>
            <a:ext cx="3703636" cy="3541714"/>
          </a:xfrm>
        </p:spPr>
        <p:txBody>
          <a:bodyPr/>
          <a:lstStyle/>
          <a:p>
            <a:pPr marL="0" indent="0">
              <a:buNone/>
            </a:pPr>
            <a:r>
              <a:rPr lang="en-US" altLang="zh-HK" dirty="0"/>
              <a:t>Although Alice is K-, this is not downgrading since it’s </a:t>
            </a:r>
            <a:r>
              <a:rPr lang="en-US" altLang="zh-HK" b="1" dirty="0"/>
              <a:t>expected</a:t>
            </a:r>
            <a:r>
              <a:rPr lang="en-US" altLang="zh-HK" dirty="0"/>
              <a:t> that she would be K- for an information-seeking question in between Mary’s ‘one-sided’ informing</a:t>
            </a:r>
            <a:endParaRPr lang="zh-HK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2354917-93D9-B6D2-6483-12EB768A8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2568258"/>
            <a:ext cx="6429188" cy="2904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587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29277F-37E6-3E99-2AAC-31E1F0546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81657"/>
          </a:xfrm>
        </p:spPr>
        <p:txBody>
          <a:bodyPr/>
          <a:lstStyle/>
          <a:p>
            <a:r>
              <a:rPr lang="en-US" altLang="zh-HK" dirty="0"/>
              <a:t>Mini-Paper – structure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ED9D6C-C791-0E8C-924D-4805351F5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62125"/>
            <a:ext cx="9905999" cy="4686300"/>
          </a:xfrm>
        </p:spPr>
        <p:txBody>
          <a:bodyPr>
            <a:normAutofit/>
          </a:bodyPr>
          <a:lstStyle/>
          <a:p>
            <a:r>
              <a:rPr lang="en-US" altLang="zh-HK" dirty="0"/>
              <a:t>Your mini-paper should revolve around a </a:t>
            </a:r>
            <a:r>
              <a:rPr lang="en-US" altLang="zh-HK" b="1" dirty="0"/>
              <a:t>central argument</a:t>
            </a:r>
          </a:p>
          <a:p>
            <a:r>
              <a:rPr lang="en-US" altLang="zh-HK" dirty="0"/>
              <a:t>In your introduction, tell me what the supporting arguments to the central argument are, and arrange your data analysis section around those supporting arguments</a:t>
            </a:r>
          </a:p>
          <a:p>
            <a:r>
              <a:rPr lang="en-US" altLang="zh-HK" dirty="0"/>
              <a:t>Each time you show me an example, give me a </a:t>
            </a:r>
            <a:r>
              <a:rPr lang="en-US" altLang="zh-HK" b="1" dirty="0"/>
              <a:t>topic sentence</a:t>
            </a:r>
            <a:r>
              <a:rPr lang="en-US" altLang="zh-HK" dirty="0"/>
              <a:t> that is clearly relevant to the central argument</a:t>
            </a:r>
          </a:p>
          <a:p>
            <a:r>
              <a:rPr lang="en-US" altLang="zh-HK" dirty="0"/>
              <a:t>After you explain the example, relate it back to the topic sentence</a:t>
            </a:r>
            <a:r>
              <a:rPr lang="zh-HK" altLang="en-US" dirty="0"/>
              <a:t> </a:t>
            </a:r>
            <a:r>
              <a:rPr lang="en-US" altLang="zh-HK" dirty="0"/>
              <a:t>and</a:t>
            </a:r>
            <a:r>
              <a:rPr lang="zh-HK" altLang="en-US" dirty="0"/>
              <a:t> </a:t>
            </a:r>
            <a:r>
              <a:rPr lang="en-US" altLang="zh-HK" dirty="0"/>
              <a:t>thereby</a:t>
            </a:r>
            <a:r>
              <a:rPr lang="zh-HK" altLang="en-US" dirty="0"/>
              <a:t> </a:t>
            </a:r>
            <a:r>
              <a:rPr lang="en-US" altLang="zh-HK" dirty="0"/>
              <a:t>to</a:t>
            </a:r>
            <a:r>
              <a:rPr lang="zh-HK" altLang="en-US" dirty="0"/>
              <a:t> </a:t>
            </a:r>
            <a:r>
              <a:rPr lang="en-US" altLang="zh-HK" dirty="0"/>
              <a:t>the</a:t>
            </a:r>
            <a:r>
              <a:rPr lang="zh-HK" altLang="en-US" dirty="0"/>
              <a:t> </a:t>
            </a:r>
            <a:r>
              <a:rPr lang="en-US" altLang="zh-HK" dirty="0"/>
              <a:t>central argument</a:t>
            </a:r>
          </a:p>
          <a:p>
            <a:pPr lvl="1"/>
            <a:r>
              <a:rPr lang="en-US" altLang="zh-HK" dirty="0"/>
              <a:t>Don’t make me guess!</a:t>
            </a:r>
          </a:p>
        </p:txBody>
      </p:sp>
    </p:spTree>
    <p:extLst>
      <p:ext uri="{BB962C8B-B14F-4D97-AF65-F5344CB8AC3E}">
        <p14:creationId xmlns:p14="http://schemas.microsoft.com/office/powerpoint/2010/main" val="1533125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29277F-37E6-3E99-2AAC-31E1F0546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81657"/>
          </a:xfrm>
        </p:spPr>
        <p:txBody>
          <a:bodyPr/>
          <a:lstStyle/>
          <a:p>
            <a:r>
              <a:rPr lang="en-US" altLang="zh-HK" dirty="0"/>
              <a:t>Mini-Paper – Discussion section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ED9D6C-C791-0E8C-924D-4805351F5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62125"/>
            <a:ext cx="9905999" cy="4686300"/>
          </a:xfrm>
        </p:spPr>
        <p:txBody>
          <a:bodyPr>
            <a:normAutofit lnSpcReduction="10000"/>
          </a:bodyPr>
          <a:lstStyle/>
          <a:p>
            <a:r>
              <a:rPr lang="en-US" altLang="zh-HK" dirty="0"/>
              <a:t>In MP1, Most of you made one of two mistakes in the discussion section</a:t>
            </a:r>
          </a:p>
          <a:p>
            <a:pPr lvl="1"/>
            <a:r>
              <a:rPr lang="en-US" altLang="zh-HK" sz="2400" dirty="0"/>
              <a:t>The discussion section just relates your examples back to the central argument.</a:t>
            </a:r>
          </a:p>
          <a:p>
            <a:pPr lvl="1"/>
            <a:r>
              <a:rPr lang="en-US" altLang="zh-HK" sz="2400" dirty="0"/>
              <a:t>The discussion section is about generalities of conversation and communication and don’t clearly relate back to your examples and supporting arguments.</a:t>
            </a:r>
          </a:p>
          <a:p>
            <a:r>
              <a:rPr lang="en-US" altLang="zh-HK" sz="2800" dirty="0"/>
              <a:t>Try not to do either extreme!</a:t>
            </a:r>
          </a:p>
          <a:p>
            <a:pPr lvl="1"/>
            <a:r>
              <a:rPr lang="en-US" altLang="zh-HK" sz="2400" dirty="0"/>
              <a:t>The discussion section should refer back to examples and supporting arguments in the data analysis</a:t>
            </a:r>
          </a:p>
          <a:p>
            <a:pPr lvl="1"/>
            <a:r>
              <a:rPr lang="en-US" altLang="zh-HK" sz="2400" dirty="0"/>
              <a:t>But also relate them to more general ideas, especially in the readings</a:t>
            </a:r>
          </a:p>
        </p:txBody>
      </p:sp>
    </p:spTree>
    <p:extLst>
      <p:ext uri="{BB962C8B-B14F-4D97-AF65-F5344CB8AC3E}">
        <p14:creationId xmlns:p14="http://schemas.microsoft.com/office/powerpoint/2010/main" val="34443711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29277F-37E6-3E99-2AAC-31E1F0546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52400"/>
            <a:ext cx="9905998" cy="781657"/>
          </a:xfrm>
        </p:spPr>
        <p:txBody>
          <a:bodyPr/>
          <a:lstStyle/>
          <a:p>
            <a:r>
              <a:rPr lang="en-US" altLang="zh-HK" dirty="0"/>
              <a:t>Example (a hypothetical mp1)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ED9D6C-C791-0E8C-924D-4805351F5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25" y="1076326"/>
            <a:ext cx="11734800" cy="5629274"/>
          </a:xfr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 lnSpcReduction="10000"/>
          </a:bodyPr>
          <a:lstStyle/>
          <a:p>
            <a:r>
              <a:rPr lang="en-US" altLang="zh-HK" dirty="0"/>
              <a:t>Central argument: People use linguistic cues to determine when to start speaking, when to continue speaking, and when not to speak in conversation.</a:t>
            </a:r>
          </a:p>
          <a:p>
            <a:r>
              <a:rPr lang="en-US" altLang="zh-HK" dirty="0"/>
              <a:t>Data analysis</a:t>
            </a:r>
          </a:p>
          <a:p>
            <a:pPr lvl="1"/>
            <a:r>
              <a:rPr lang="en-US" altLang="zh-HK" dirty="0"/>
              <a:t>Supporting argument 1: Backchannels are a cue for the current speaker to continue speaking. (cite Clift on continuers)</a:t>
            </a:r>
          </a:p>
          <a:p>
            <a:pPr lvl="1"/>
            <a:r>
              <a:rPr lang="en-US" altLang="zh-HK" dirty="0"/>
              <a:t>Supporting argument 2: TRPs are a cue for other speakers to be able to start speaking. (cite Clift on TRPs)</a:t>
            </a:r>
          </a:p>
          <a:p>
            <a:pPr lvl="1"/>
            <a:r>
              <a:rPr lang="en-US" altLang="zh-HK" dirty="0"/>
              <a:t>Supporting argument 3: Prosodic, pragmatic and syntactic cues to questions tell speakers when they need to start responding.</a:t>
            </a:r>
          </a:p>
          <a:p>
            <a:r>
              <a:rPr lang="en-US" altLang="zh-HK" dirty="0"/>
              <a:t>Discussion</a:t>
            </a:r>
          </a:p>
          <a:p>
            <a:pPr lvl="1"/>
            <a:r>
              <a:rPr lang="en-US" altLang="zh-HK" dirty="0"/>
              <a:t>In each of the examples, as people determine when to speak using these rules, they strive towards the ‘no gaps, no overlaps’ ideal (cite Clift on NGNO)</a:t>
            </a:r>
          </a:p>
          <a:p>
            <a:pPr lvl="1"/>
            <a:r>
              <a:rPr lang="en-US" altLang="zh-HK" dirty="0"/>
              <a:t>Thus, conversation is a cooperative </a:t>
            </a:r>
            <a:r>
              <a:rPr lang="en-US" altLang="zh-HK" dirty="0" err="1"/>
              <a:t>behaviour</a:t>
            </a:r>
            <a:r>
              <a:rPr lang="en-US" altLang="zh-HK" dirty="0"/>
              <a:t> where two people work together to make the exchange efficient and amicable …</a:t>
            </a:r>
          </a:p>
        </p:txBody>
      </p:sp>
    </p:spTree>
    <p:extLst>
      <p:ext uri="{BB962C8B-B14F-4D97-AF65-F5344CB8AC3E}">
        <p14:creationId xmlns:p14="http://schemas.microsoft.com/office/powerpoint/2010/main" val="2297658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F67A86-3C7F-BBE0-8C80-EBA52AC5C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Mini-paper – avoiding value judgements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BC48D8-A732-8799-1E77-0540F237E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/>
              <a:t>Avoid </a:t>
            </a:r>
            <a:r>
              <a:rPr lang="en-US" altLang="zh-HK" b="1" dirty="0"/>
              <a:t>value judgements </a:t>
            </a:r>
            <a:r>
              <a:rPr lang="en-US" altLang="zh-HK" dirty="0"/>
              <a:t>like ‘less resonance will lead to less fluid/less engaging conversations’</a:t>
            </a:r>
          </a:p>
          <a:p>
            <a:r>
              <a:rPr lang="en-US" altLang="zh-HK" dirty="0"/>
              <a:t>In conversation analysis, we only say that something is problematic if the speakers </a:t>
            </a:r>
            <a:r>
              <a:rPr lang="en-US" altLang="zh-HK" b="1" dirty="0"/>
              <a:t>orient to </a:t>
            </a:r>
            <a:r>
              <a:rPr lang="en-US" altLang="zh-HK" dirty="0"/>
              <a:t>the problem in some way</a:t>
            </a:r>
          </a:p>
          <a:p>
            <a:pPr lvl="1"/>
            <a:r>
              <a:rPr lang="en-US" altLang="zh-HK" sz="2400" dirty="0"/>
              <a:t>Most commonly, this means initiating repair</a:t>
            </a:r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3091260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4AE4C6-073F-03D4-1429-DA04372DC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‘Social interactions’ with Eliza</a:t>
            </a:r>
            <a:endParaRPr lang="zh-TW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6801A2-0FCD-368C-8B4F-9FD8D1D906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754"/>
          <a:stretch/>
        </p:blipFill>
        <p:spPr bwMode="auto">
          <a:xfrm>
            <a:off x="331732" y="1885950"/>
            <a:ext cx="11528536" cy="4130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9181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4AE4C6-073F-03D4-1429-DA04372DC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‘Social interactions’ with Eliza</a:t>
            </a:r>
            <a:endParaRPr lang="zh-TW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6801A2-0FCD-368C-8B4F-9FD8D1D906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754"/>
          <a:stretch/>
        </p:blipFill>
        <p:spPr bwMode="auto">
          <a:xfrm>
            <a:off x="331732" y="1885950"/>
            <a:ext cx="11528536" cy="4130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D189DF6-D409-F07C-B241-E99E331552A0}"/>
              </a:ext>
            </a:extLst>
          </p:cNvPr>
          <p:cNvSpPr/>
          <p:nvPr/>
        </p:nvSpPr>
        <p:spPr>
          <a:xfrm>
            <a:off x="5790525" y="4015819"/>
            <a:ext cx="5153995" cy="282804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B67CED9-1260-5D37-0966-2CFB86C352B5}"/>
              </a:ext>
            </a:extLst>
          </p:cNvPr>
          <p:cNvSpPr/>
          <p:nvPr/>
        </p:nvSpPr>
        <p:spPr>
          <a:xfrm>
            <a:off x="3105120" y="4903979"/>
            <a:ext cx="2155038" cy="25335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DB11C4D-ED41-65DA-E722-D39FC13958BE}"/>
              </a:ext>
            </a:extLst>
          </p:cNvPr>
          <p:cNvSpPr/>
          <p:nvPr/>
        </p:nvSpPr>
        <p:spPr>
          <a:xfrm>
            <a:off x="8652938" y="4493885"/>
            <a:ext cx="3064579" cy="1143345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HK" sz="2400" dirty="0">
                <a:solidFill>
                  <a:schemeClr val="tx1"/>
                </a:solidFill>
              </a:rPr>
              <a:t>Extensive frame resonance, correctly changes person (</a:t>
            </a:r>
            <a:r>
              <a:rPr lang="en-US" altLang="zh-HK" sz="2400" i="1" dirty="0">
                <a:solidFill>
                  <a:schemeClr val="tx1"/>
                </a:solidFill>
              </a:rPr>
              <a:t>I</a:t>
            </a:r>
            <a:r>
              <a:rPr lang="en-US" altLang="zh-HK" sz="2400" dirty="0">
                <a:solidFill>
                  <a:schemeClr val="tx1"/>
                </a:solidFill>
              </a:rPr>
              <a:t>/</a:t>
            </a:r>
            <a:r>
              <a:rPr lang="en-US" altLang="zh-HK" sz="2400" i="1" dirty="0">
                <a:solidFill>
                  <a:schemeClr val="tx1"/>
                </a:solidFill>
              </a:rPr>
              <a:t>you</a:t>
            </a:r>
            <a:r>
              <a:rPr lang="en-US" altLang="zh-HK" sz="2400" dirty="0">
                <a:solidFill>
                  <a:schemeClr val="tx1"/>
                </a:solidFill>
              </a:rPr>
              <a:t>) </a:t>
            </a:r>
            <a:endParaRPr lang="zh-HK" altLang="en-US" sz="2400" dirty="0">
              <a:solidFill>
                <a:schemeClr val="tx1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160A7C1-DD76-A0AF-B977-3FA61899DC5A}"/>
              </a:ext>
            </a:extLst>
          </p:cNvPr>
          <p:cNvSpPr/>
          <p:nvPr/>
        </p:nvSpPr>
        <p:spPr>
          <a:xfrm>
            <a:off x="5161734" y="4621175"/>
            <a:ext cx="2748587" cy="282804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HK" dirty="0"/>
              <a:t>v</a:t>
            </a:r>
            <a:endParaRPr lang="zh-HK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943F01D-31DE-A8DB-ABC7-B768C51C0769}"/>
              </a:ext>
            </a:extLst>
          </p:cNvPr>
          <p:cNvSpPr/>
          <p:nvPr/>
        </p:nvSpPr>
        <p:spPr>
          <a:xfrm>
            <a:off x="5458508" y="5166467"/>
            <a:ext cx="1790704" cy="35764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9A9C480-5BFF-4B03-E260-D0B663E9C315}"/>
              </a:ext>
            </a:extLst>
          </p:cNvPr>
          <p:cNvSpPr/>
          <p:nvPr/>
        </p:nvSpPr>
        <p:spPr>
          <a:xfrm>
            <a:off x="2719739" y="4311662"/>
            <a:ext cx="2155038" cy="25335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59BE05D-E928-454F-9284-F0B85B91FFF3}"/>
              </a:ext>
            </a:extLst>
          </p:cNvPr>
          <p:cNvSpPr/>
          <p:nvPr/>
        </p:nvSpPr>
        <p:spPr>
          <a:xfrm>
            <a:off x="2426727" y="3762462"/>
            <a:ext cx="4671657" cy="23831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629444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4AE4C6-073F-03D4-1429-DA04372DC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‘Social interactions’ with Eliza</a:t>
            </a:r>
            <a:endParaRPr lang="zh-TW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56801A2-0FCD-368C-8B4F-9FD8D1D906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754"/>
          <a:stretch/>
        </p:blipFill>
        <p:spPr bwMode="auto">
          <a:xfrm>
            <a:off x="331732" y="1885950"/>
            <a:ext cx="11528536" cy="4130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D189DF6-D409-F07C-B241-E99E331552A0}"/>
              </a:ext>
            </a:extLst>
          </p:cNvPr>
          <p:cNvSpPr/>
          <p:nvPr/>
        </p:nvSpPr>
        <p:spPr>
          <a:xfrm>
            <a:off x="5790525" y="4015819"/>
            <a:ext cx="5153995" cy="282804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B67CED9-1260-5D37-0966-2CFB86C352B5}"/>
              </a:ext>
            </a:extLst>
          </p:cNvPr>
          <p:cNvSpPr/>
          <p:nvPr/>
        </p:nvSpPr>
        <p:spPr>
          <a:xfrm>
            <a:off x="5168356" y="4593592"/>
            <a:ext cx="2721879" cy="28280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DB11C4D-ED41-65DA-E722-D39FC13958BE}"/>
              </a:ext>
            </a:extLst>
          </p:cNvPr>
          <p:cNvSpPr/>
          <p:nvPr/>
        </p:nvSpPr>
        <p:spPr>
          <a:xfrm>
            <a:off x="8367522" y="4903965"/>
            <a:ext cx="2363460" cy="50674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HK" sz="2400" dirty="0">
                <a:solidFill>
                  <a:schemeClr val="tx1"/>
                </a:solidFill>
              </a:rPr>
              <a:t>No use of ellipsis</a:t>
            </a:r>
            <a:endParaRPr lang="zh-HK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143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CF3E5D-58C9-3549-B225-5562954A5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90868"/>
            <a:ext cx="9905998" cy="1478570"/>
          </a:xfrm>
        </p:spPr>
        <p:txBody>
          <a:bodyPr/>
          <a:lstStyle/>
          <a:p>
            <a:r>
              <a:rPr lang="en-US" altLang="zh-HK" dirty="0" err="1"/>
              <a:t>OpenAI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B68F51C-5B83-3AAF-BF27-5362792C1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71968"/>
            <a:ext cx="9905999" cy="3541714"/>
          </a:xfrm>
        </p:spPr>
        <p:txBody>
          <a:bodyPr/>
          <a:lstStyle/>
          <a:p>
            <a:r>
              <a:rPr lang="en-US" altLang="zh-HK" dirty="0"/>
              <a:t>Sign up for an account at </a:t>
            </a:r>
            <a:r>
              <a:rPr lang="en-US" altLang="zh-HK" dirty="0" err="1"/>
              <a:t>OpenAI</a:t>
            </a:r>
            <a:r>
              <a:rPr lang="en-US" altLang="zh-HK" dirty="0"/>
              <a:t>: </a:t>
            </a:r>
            <a:r>
              <a:rPr lang="en-US" altLang="zh-HK" dirty="0">
                <a:hlinkClick r:id="rId2"/>
              </a:rPr>
              <a:t>https://platform.openai.com/signup?launch</a:t>
            </a:r>
            <a:endParaRPr lang="en-US" altLang="zh-HK" dirty="0"/>
          </a:p>
          <a:p>
            <a:r>
              <a:rPr lang="en-US" altLang="zh-HK" dirty="0"/>
              <a:t>You will land at this page: </a:t>
            </a:r>
            <a:r>
              <a:rPr lang="en-HK" altLang="zh-HK" dirty="0"/>
              <a:t>https://platform.openai.com/apps</a:t>
            </a:r>
            <a:endParaRPr lang="zh-HK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31A0EED-A069-EF47-25F1-F1ACF6555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871" y="2902738"/>
            <a:ext cx="6151880" cy="356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766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E90BD3-B6BC-59C4-1B21-13508DC1E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 altLang="zh-TW" dirty="0"/>
              <a:t>Before we start …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608BC9-CCD4-7963-4119-91C93706F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002972"/>
            <a:ext cx="6910110" cy="4220848"/>
          </a:xfrm>
        </p:spPr>
        <p:txBody>
          <a:bodyPr>
            <a:normAutofit/>
          </a:bodyPr>
          <a:lstStyle/>
          <a:p>
            <a:r>
              <a:rPr lang="en-US" altLang="zh-HK" dirty="0"/>
              <a:t>Open sbc007.rez</a:t>
            </a:r>
          </a:p>
          <a:p>
            <a:pPr lvl="1"/>
            <a:r>
              <a:rPr lang="en-US" altLang="zh-HK" dirty="0"/>
              <a:t>If you have a file saved from previous classes, please open that</a:t>
            </a:r>
          </a:p>
          <a:p>
            <a:pPr lvl="1"/>
            <a:r>
              <a:rPr lang="en-US" altLang="zh-HK" dirty="0"/>
              <a:t>If not, just open sbc007</a:t>
            </a:r>
          </a:p>
          <a:p>
            <a:pPr marL="457200" lvl="1" indent="0">
              <a:buNone/>
            </a:pPr>
            <a:endParaRPr lang="en-US" altLang="zh-HK" dirty="0"/>
          </a:p>
          <a:p>
            <a:pPr marL="201168" lvl="1" indent="0">
              <a:buNone/>
            </a:pPr>
            <a:r>
              <a:rPr lang="en-US" altLang="zh-HK" sz="1800" b="1" dirty="0"/>
              <a:t>Also</a:t>
            </a:r>
            <a:r>
              <a:rPr lang="en-US" altLang="zh-HK" sz="1800" dirty="0"/>
              <a:t>, please go to Google Drive and download </a:t>
            </a:r>
            <a:r>
              <a:rPr lang="en-US" altLang="zh-HK" sz="1800" dirty="0" err="1"/>
              <a:t>stance_anno.json</a:t>
            </a:r>
            <a:r>
              <a:rPr lang="en-US" altLang="zh-HK" sz="1800" dirty="0"/>
              <a:t> from section materials </a:t>
            </a:r>
          </a:p>
          <a:p>
            <a:pPr marL="201168" lvl="1" indent="0">
              <a:buNone/>
            </a:pPr>
            <a:r>
              <a:rPr lang="en-US" altLang="zh-HK" dirty="0"/>
              <a:t>If you still remember how to load it into </a:t>
            </a:r>
            <a:r>
              <a:rPr lang="en-US" altLang="zh-HK" dirty="0" err="1"/>
              <a:t>Rezonator</a:t>
            </a:r>
            <a:r>
              <a:rPr lang="en-US" altLang="zh-HK" dirty="0"/>
              <a:t>, then please do that (&amp; help your friends!)</a:t>
            </a:r>
          </a:p>
          <a:p>
            <a:pPr marL="201168" lvl="1" indent="0">
              <a:buNone/>
            </a:pPr>
            <a:r>
              <a:rPr lang="en-US" altLang="zh-HK" dirty="0"/>
              <a:t>And take note of the question </a:t>
            </a:r>
            <a:r>
              <a:rPr lang="en-US" altLang="zh-TW" dirty="0"/>
              <a:t>+</a:t>
            </a:r>
            <a:r>
              <a:rPr lang="zh-TW" altLang="en-US" dirty="0"/>
              <a:t> </a:t>
            </a:r>
            <a:r>
              <a:rPr lang="en-US" altLang="zh-TW" dirty="0"/>
              <a:t>codeword on the board!</a:t>
            </a:r>
            <a:endParaRPr lang="en-US" altLang="zh-HK" dirty="0"/>
          </a:p>
          <a:p>
            <a:endParaRPr lang="zh-HK" altLang="en-US" dirty="0"/>
          </a:p>
        </p:txBody>
      </p:sp>
      <p:pic>
        <p:nvPicPr>
          <p:cNvPr id="7" name="Graphic 6" descr="下載">
            <a:extLst>
              <a:ext uri="{FF2B5EF4-FFF2-40B4-BE49-F238E27FC236}">
                <a16:creationId xmlns:a16="http://schemas.microsoft.com/office/drawing/2014/main" id="{E43CA1E5-DC88-4E0B-0209-02B6264B2C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9871" y="1721993"/>
            <a:ext cx="3414010" cy="341401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128543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AE2C74-87D7-3082-6D6C-D6E8FDE5A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Secret key</a:t>
            </a:r>
            <a:endParaRPr lang="zh-HK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8D7C854-5143-DE4A-8055-1F1EA16FAAA4}"/>
              </a:ext>
            </a:extLst>
          </p:cNvPr>
          <p:cNvSpPr txBox="1"/>
          <p:nvPr/>
        </p:nvSpPr>
        <p:spPr>
          <a:xfrm>
            <a:off x="893763" y="1973263"/>
            <a:ext cx="4364037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HK" altLang="en-US" sz="2800" dirty="0">
                <a:hlinkClick r:id="rId4"/>
              </a:rPr>
              <a:t>https://platform.openai.com/account/api-keys</a:t>
            </a:r>
            <a:endParaRPr lang="en-US" altLang="zh-HK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HK" sz="2800" dirty="0"/>
              <a:t>Copy the key generated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HK" sz="2800" dirty="0"/>
              <a:t>Keep it safe and don’t share with anyone else</a:t>
            </a:r>
            <a:endParaRPr lang="zh-HK" altLang="en-US" sz="2800" dirty="0"/>
          </a:p>
        </p:txBody>
      </p:sp>
      <p:pic>
        <p:nvPicPr>
          <p:cNvPr id="6" name="API keys - OpenAI API - Google Chrome 2023-06-02 04-49-40">
            <a:hlinkClick r:id="" action="ppaction://media"/>
            <a:extLst>
              <a:ext uri="{FF2B5EF4-FFF2-40B4-BE49-F238E27FC236}">
                <a16:creationId xmlns:a16="http://schemas.microsoft.com/office/drawing/2014/main" id="{3CCCF2E8-83E5-18C4-9300-933F4C36C5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14514" y="1973263"/>
            <a:ext cx="4853916" cy="381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067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53C811-1B28-0002-9CF2-0C5FEDAAF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3013" y="257838"/>
            <a:ext cx="9905998" cy="1478570"/>
          </a:xfrm>
        </p:spPr>
        <p:txBody>
          <a:bodyPr/>
          <a:lstStyle/>
          <a:p>
            <a:r>
              <a:rPr lang="en-US" altLang="zh-HK" dirty="0"/>
              <a:t>Using </a:t>
            </a:r>
            <a:r>
              <a:rPr lang="en-US" altLang="zh-HK" dirty="0" err="1"/>
              <a:t>ChatGPT</a:t>
            </a:r>
            <a:r>
              <a:rPr lang="en-US" altLang="zh-HK" dirty="0"/>
              <a:t> in </a:t>
            </a:r>
            <a:r>
              <a:rPr lang="en-US" altLang="zh-HK" dirty="0" err="1"/>
              <a:t>Rezonator</a:t>
            </a:r>
            <a:endParaRPr lang="zh-HK" altLang="en-US" dirty="0"/>
          </a:p>
        </p:txBody>
      </p:sp>
      <p:pic>
        <p:nvPicPr>
          <p:cNvPr id="4" name="Rezonator 1.3.0 2023-06-02 04-52-13">
            <a:hlinkClick r:id="" action="ppaction://media"/>
            <a:extLst>
              <a:ext uri="{FF2B5EF4-FFF2-40B4-BE49-F238E27FC236}">
                <a16:creationId xmlns:a16="http://schemas.microsoft.com/office/drawing/2014/main" id="{4F8D5C35-C2EA-7E92-8171-126DB628AA2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69347" y="1612583"/>
            <a:ext cx="6979640" cy="4644072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F2DF52B-1D51-95E8-15C6-EA05BD953A1C}"/>
              </a:ext>
            </a:extLst>
          </p:cNvPr>
          <p:cNvSpPr txBox="1"/>
          <p:nvPr/>
        </p:nvSpPr>
        <p:spPr>
          <a:xfrm>
            <a:off x="366713" y="2072759"/>
            <a:ext cx="322421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HK" sz="2800" dirty="0"/>
              <a:t>Import &gt; AI Chat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HK" sz="2800" dirty="0"/>
              <a:t>Enter API Key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HK" sz="2800" dirty="0"/>
              <a:t>Type something in the top </a:t>
            </a:r>
            <a:r>
              <a:rPr lang="en-US" altLang="zh-HK" sz="2800" dirty="0" err="1"/>
              <a:t>chatbox</a:t>
            </a:r>
            <a:endParaRPr lang="en-US" altLang="zh-HK" sz="2800" dirty="0"/>
          </a:p>
          <a:p>
            <a:pPr marL="342900" indent="-342900">
              <a:buFont typeface="+mj-lt"/>
              <a:buAutoNum type="arabicPeriod"/>
            </a:pPr>
            <a:r>
              <a:rPr lang="en-US" altLang="zh-HK" sz="2800" dirty="0"/>
              <a:t>Press enter</a:t>
            </a:r>
            <a:endParaRPr lang="zh-HK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6767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0285E1-A0AB-266A-46A4-4918D80FA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import button</a:t>
            </a:r>
            <a:endParaRPr lang="zh-HK" altLang="en-US" dirty="0"/>
          </a:p>
        </p:txBody>
      </p:sp>
      <p:pic>
        <p:nvPicPr>
          <p:cNvPr id="4" name="Rezonator 1.3.2 2023-06-02 05-12-10">
            <a:hlinkClick r:id="" action="ppaction://media"/>
            <a:extLst>
              <a:ext uri="{FF2B5EF4-FFF2-40B4-BE49-F238E27FC236}">
                <a16:creationId xmlns:a16="http://schemas.microsoft.com/office/drawing/2014/main" id="{5AE1366F-BA88-6E64-E4E3-20210815531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74248" y="1873568"/>
            <a:ext cx="5812472" cy="4335548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F1AEE11-3486-7A75-FA76-2C27899F7ED0}"/>
              </a:ext>
            </a:extLst>
          </p:cNvPr>
          <p:cNvSpPr txBox="1"/>
          <p:nvPr/>
        </p:nvSpPr>
        <p:spPr>
          <a:xfrm>
            <a:off x="366713" y="2072759"/>
            <a:ext cx="322421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HK" sz="2800" dirty="0"/>
              <a:t>Press the ‘import’ button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HK" sz="2800" dirty="0"/>
              <a:t>The conversation is now in </a:t>
            </a:r>
            <a:r>
              <a:rPr lang="en-US" altLang="zh-HK" sz="2800" dirty="0" err="1"/>
              <a:t>Rezonator</a:t>
            </a:r>
            <a:r>
              <a:rPr lang="en-US" altLang="zh-HK" sz="2800" dirty="0"/>
              <a:t>,</a:t>
            </a:r>
            <a:r>
              <a:rPr lang="zh-HK" altLang="en-US" sz="2800" dirty="0"/>
              <a:t> </a:t>
            </a:r>
            <a:r>
              <a:rPr lang="en-US" altLang="zh-HK" sz="2800" dirty="0"/>
              <a:t>complete</a:t>
            </a:r>
            <a:r>
              <a:rPr lang="zh-HK" altLang="en-US" sz="2800" dirty="0"/>
              <a:t> </a:t>
            </a:r>
            <a:r>
              <a:rPr lang="en-US" altLang="zh-HK" sz="2800" dirty="0"/>
              <a:t>with</a:t>
            </a:r>
            <a:r>
              <a:rPr lang="zh-HK" altLang="en-US" sz="2800" dirty="0"/>
              <a:t> </a:t>
            </a:r>
            <a:r>
              <a:rPr lang="en-US" altLang="zh-HK" sz="2800" dirty="0"/>
              <a:t>turn-stacks.</a:t>
            </a:r>
          </a:p>
        </p:txBody>
      </p:sp>
    </p:spTree>
    <p:extLst>
      <p:ext uri="{BB962C8B-B14F-4D97-AF65-F5344CB8AC3E}">
        <p14:creationId xmlns:p14="http://schemas.microsoft.com/office/powerpoint/2010/main" val="3900262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2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10">
            <a:extLst>
              <a:ext uri="{FF2B5EF4-FFF2-40B4-BE49-F238E27FC236}">
                <a16:creationId xmlns:a16="http://schemas.microsoft.com/office/drawing/2014/main" id="{9391C63B-9409-43FE-B3C8-05C2F406E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2" name="Rectangle 11">
              <a:extLst>
                <a:ext uri="{FF2B5EF4-FFF2-40B4-BE49-F238E27FC236}">
                  <a16:creationId xmlns:a16="http://schemas.microsoft.com/office/drawing/2014/main" id="{FD4D2D43-3C80-463E-95BA-95EDCFE52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A79495A4-D8D7-4D35-B403-4A8B70B48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360285E1-A0AB-266A-46A4-4918D80FA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Tips for working with Rezonator</a:t>
            </a:r>
            <a:endParaRPr lang="en-US" altLang="zh-HK"/>
          </a:p>
        </p:txBody>
      </p:sp>
      <p:grpSp>
        <p:nvGrpSpPr>
          <p:cNvPr id="74" name="Group 14">
            <a:extLst>
              <a:ext uri="{FF2B5EF4-FFF2-40B4-BE49-F238E27FC236}">
                <a16:creationId xmlns:a16="http://schemas.microsoft.com/office/drawing/2014/main" id="{86A8F816-AC43-412D-A97C-04A5F187F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3C200A6-A160-4D61-B495-766D61704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A65C50F5-3FA5-496C-AE9D-9B2D18BA7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93A0E285-6A59-4F32-954F-F4D01CF18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47449E1-B2FD-40EC-B9B6-3B04F8691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374C7DBB-A645-4225-913A-B32BF022CF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02763F9E-06D4-44F8-99B7-F03E46503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F9485170-FF6A-4C2C-AD53-F75775B6A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5A3B546C-8D41-4BED-9C42-40AA55B97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1D3BFA4D-2052-4626-BD98-6ED846E77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9B1795D5-2BDD-4792-9724-B7FFD0A2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FC57801A-7AC9-41A1-BC38-77918A1B4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82E16F78-76A8-4502-BDD1-C56EE245C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223BA1AA-E97D-4933-9448-B45068624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B914E16B-686D-4E93-AF1A-48016E5FC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2BE217F2-46D9-4542-A0CA-62A6BDFA0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0295D04E-B04B-4149-B449-82C021A0C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1B45069A-DE6E-4DAC-B4FB-53E0BE0F2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2381C171-634E-4582-8BCF-4B1465D3C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CDE96AC1-974B-46DC-8856-FF24F21FD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E9E50B46-EEFE-4F1F-A66C-01A3056E4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39C19F1F-0A32-47E4-B860-E7238095B9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9BC5FEDC-F173-42DA-B6B4-38887BEBBB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F603B486-2B6A-427C-B213-94D62DEE7F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9923324F-5ABA-4211-BFD5-3C7210A3D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174E15FD-3C22-42F2-86C1-816A41A11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97DBD1EA-E545-4370-BDAE-BCADFCAE0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349BB900-4B0A-4A52-91D0-BA1251DD9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6806FA38-BF37-458D-8FA3-FFAE06373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D932FFD-96DA-4DCC-9719-F5734FC5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55D6D3C9-0B00-4009-8DD3-C64858A9A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8D8B5E4D-FF9B-4CED-91C9-B2800B3DA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6A4620BB-BF1E-4B42-870C-57EC0C649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4F5B49D4-1AE0-44C9-AEDE-8F98DC508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83722B55-49D5-4B14-8816-40F027BB5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B501AD49-DB3F-4688-9FBD-D5856C90B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4414AF2C-5011-4941-A5FC-9F0BFFDA13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E43B9AC1-EA63-4CBE-A044-814D130F4E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FE925601-6A24-4966-AB9C-96A5FD1FD9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07904E40-954B-44B5-8DEF-ABBAAB3EF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D5D18F9A-64A1-491E-8420-D9E6A9659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0506166-82B1-452B-A872-793A8226E1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E86143AC-3ED1-4B89-88B2-9B34834B2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2506B36D-400D-4AE7-854E-81E7D1711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FAC469E8-99A7-4A3B-AA77-7D3F8B5A1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C9D4AC33-8E6A-487F-B207-0910573B2F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5169DB35-0F33-4D65-A6A7-B29435846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276CF58E-C966-4C95-A574-042E4A056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39352F72-1FD1-480D-8480-5B8D4AEE2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387FF91D-79A1-4BEE-B978-9A4CA48C5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A4378872-C560-4526-A46E-8E7744ED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7CACB4BC-B52B-499B-87DB-D29BDA320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A54207F8-153A-46DB-9031-D45E462B7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3D28E5BB-BD55-40DE-83C3-67FD3B1A2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F5C4D757-8A6D-4D97-A17E-BF0D0EFD0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5" name="文字方塊 4">
            <a:extLst>
              <a:ext uri="{FF2B5EF4-FFF2-40B4-BE49-F238E27FC236}">
                <a16:creationId xmlns:a16="http://schemas.microsoft.com/office/drawing/2014/main" id="{CF1AEE11-3486-7A75-FA76-2C27899F7ED0}"/>
              </a:ext>
            </a:extLst>
          </p:cNvPr>
          <p:cNvSpPr txBox="1"/>
          <p:nvPr/>
        </p:nvSpPr>
        <p:spPr>
          <a:xfrm>
            <a:off x="6448424" y="2249486"/>
            <a:ext cx="5095875" cy="419100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altLang="zh-HK" sz="2800" dirty="0"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</a:rPr>
              <a:t>You can ask </a:t>
            </a:r>
            <a:r>
              <a:rPr lang="en-US" altLang="zh-HK" sz="2800" dirty="0" err="1"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</a:rPr>
              <a:t>Rezonator</a:t>
            </a:r>
            <a:r>
              <a:rPr lang="en-US" altLang="zh-HK" sz="2800" dirty="0"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</a:rPr>
              <a:t> to write entire convos by itself</a:t>
            </a:r>
          </a:p>
          <a:p>
            <a:pPr marL="34290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altLang="zh-HK" sz="2800" dirty="0"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</a:rPr>
              <a:t>e.g. ‘Please write a conversation between Alice and Mary where they complain about Alice’s roommates.’</a:t>
            </a:r>
          </a:p>
          <a:p>
            <a:pPr marL="342900" indent="-22860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altLang="zh-HK" sz="2800" dirty="0" err="1"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</a:rPr>
              <a:t>Rezonator</a:t>
            </a:r>
            <a:r>
              <a:rPr lang="en-US" altLang="zh-HK" sz="2800" dirty="0"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</a:rPr>
              <a:t> will </a:t>
            </a:r>
            <a:r>
              <a:rPr lang="en-US" altLang="zh-HK" sz="2800" dirty="0" err="1"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</a:rPr>
              <a:t>recognise</a:t>
            </a:r>
            <a:r>
              <a:rPr lang="en-US" altLang="zh-HK" sz="2800" dirty="0">
                <a:effectLst>
                  <a:outerShdw blurRad="152400" dist="38100" dir="2700000" algn="tl">
                    <a:srgbClr val="000000">
                      <a:alpha val="36000"/>
                    </a:srgbClr>
                  </a:outerShdw>
                </a:effectLst>
              </a:rPr>
              <a:t> the conversation and distribute it into different turns.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B573865-3D68-875A-F7DB-FDE1CE458B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HK" altLang="zh-HK" sz="1800" b="0" i="0" u="none" strike="noStrike" cap="none" normalizeH="0" baseline="0">
                <a:ln>
                  <a:noFill/>
                </a:ln>
                <a:solidFill>
                  <a:srgbClr val="FFFFFF"/>
                </a:solidFill>
                <a:effectLst/>
                <a:latin typeface="Tw Cen MT" panose="020B0602020104020603" pitchFamily="34" charset="0"/>
              </a:rPr>
              <a:t>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</a:t>
            </a:r>
            <a:br>
              <a:rPr kumimoji="0" lang="zh-HK" altLang="zh-HK" sz="800" b="0" i="0" u="none" strike="noStrike" cap="none" normalizeH="0" baseline="0">
                <a:ln>
                  <a:noFill/>
                </a:ln>
                <a:solidFill>
                  <a:srgbClr val="888888"/>
                </a:solidFill>
                <a:effectLst/>
              </a:rPr>
            </a:br>
            <a:endParaRPr kumimoji="0" lang="zh-HK" altLang="zh-HK" sz="1800" b="0" i="0" u="none" strike="noStrike" cap="none" normalizeH="0" baseline="0">
              <a:ln>
                <a:noFill/>
              </a:ln>
              <a:solidFill>
                <a:srgbClr val="888888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HK" altLang="zh-HK" sz="1800" b="0" i="0" u="none" strike="noStrike" cap="none" normalizeH="0" baseline="0">
                <a:ln>
                  <a:noFill/>
                </a:ln>
                <a:solidFill>
                  <a:srgbClr val="888888"/>
                </a:solidFill>
                <a:effectLst/>
                <a:latin typeface="Arial" panose="020B0604020202020204" pitchFamily="34" charset="0"/>
              </a:rPr>
            </a:br>
            <a:endParaRPr kumimoji="0" lang="zh-HK" altLang="zh-HK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286D955-3AA9-3768-52EB-F4C3720892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HK" altLang="zh-HK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w Cen MT" panose="020B0602020104020603" pitchFamily="34" charset="0"/>
              </a:rPr>
              <a:t>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</a:t>
            </a:r>
            <a:br>
              <a:rPr kumimoji="0" lang="zh-HK" altLang="zh-HK" sz="8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</a:rPr>
            </a:br>
            <a:endParaRPr kumimoji="0" lang="zh-HK" altLang="zh-HK" sz="1800" b="0" i="0" u="none" strike="noStrike" cap="none" normalizeH="0" baseline="0" dirty="0">
              <a:ln>
                <a:noFill/>
              </a:ln>
              <a:solidFill>
                <a:srgbClr val="888888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HK" altLang="zh-HK" sz="1800" b="0" i="0" u="none" strike="noStrike" cap="none" normalizeH="0" baseline="0" dirty="0">
                <a:ln>
                  <a:noFill/>
                </a:ln>
                <a:solidFill>
                  <a:srgbClr val="888888"/>
                </a:solidFill>
                <a:effectLst/>
                <a:latin typeface="Arial" panose="020B0604020202020204" pitchFamily="34" charset="0"/>
              </a:rPr>
            </a:br>
            <a:endParaRPr kumimoji="0" lang="zh-HK" altLang="zh-HK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Rezonator 1.3.2 2023-06-05 12-27-49">
            <a:hlinkClick r:id="" action="ppaction://media"/>
            <a:extLst>
              <a:ext uri="{FF2B5EF4-FFF2-40B4-BE49-F238E27FC236}">
                <a16:creationId xmlns:a16="http://schemas.microsoft.com/office/drawing/2014/main" id="{2467ADFE-0124-3E36-2933-27AD6DECA1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" y="723107"/>
            <a:ext cx="6268906" cy="42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9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2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64CA97-F700-8648-50B3-36C236BC3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Grammaticalised</a:t>
            </a:r>
            <a:r>
              <a:rPr lang="en-US" altLang="zh-TW" dirty="0"/>
              <a:t> stance alignment in Japanese: </a:t>
            </a:r>
            <a:r>
              <a:rPr lang="en-US" altLang="zh-TW" i="1" dirty="0"/>
              <a:t>ne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31C455BA-24C1-373C-283D-41E4C1A41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637" y="2080932"/>
            <a:ext cx="9610725" cy="432435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9BA61A9A-CE9B-8F2F-91A8-D0D9826631FF}"/>
              </a:ext>
            </a:extLst>
          </p:cNvPr>
          <p:cNvSpPr txBox="1"/>
          <p:nvPr/>
        </p:nvSpPr>
        <p:spPr>
          <a:xfrm>
            <a:off x="2310143" y="2713398"/>
            <a:ext cx="58558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2">
                    <a:lumMod val="50000"/>
                  </a:schemeClr>
                </a:solidFill>
              </a:rPr>
              <a:t>I thought, what should I wear to go?</a:t>
            </a:r>
            <a:endParaRPr lang="zh-TW" alt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290A846-B615-D480-4F7A-E16F74224DE7}"/>
              </a:ext>
            </a:extLst>
          </p:cNvPr>
          <p:cNvSpPr txBox="1"/>
          <p:nvPr/>
        </p:nvSpPr>
        <p:spPr>
          <a:xfrm>
            <a:off x="2310142" y="3590605"/>
            <a:ext cx="649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2">
                    <a:lumMod val="50000"/>
                  </a:schemeClr>
                </a:solidFill>
              </a:rPr>
              <a:t>If I walk around in shorts, would it be weird and stuff?</a:t>
            </a:r>
            <a:endParaRPr lang="zh-TW" alt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BBF81C1-D896-FAA9-642D-6CB55DEDE78E}"/>
              </a:ext>
            </a:extLst>
          </p:cNvPr>
          <p:cNvSpPr txBox="1"/>
          <p:nvPr/>
        </p:nvSpPr>
        <p:spPr>
          <a:xfrm>
            <a:off x="2310142" y="4407737"/>
            <a:ext cx="649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2">
                    <a:lumMod val="50000"/>
                  </a:schemeClr>
                </a:solidFill>
              </a:rPr>
              <a:t>I see </a:t>
            </a:r>
            <a:r>
              <a:rPr lang="en-US" altLang="zh-TW" b="1" dirty="0">
                <a:solidFill>
                  <a:schemeClr val="accent2">
                    <a:lumMod val="50000"/>
                  </a:schemeClr>
                </a:solidFill>
              </a:rPr>
              <a:t>ne</a:t>
            </a:r>
            <a:r>
              <a:rPr lang="en-US" altLang="zh-TW" dirty="0">
                <a:solidFill>
                  <a:schemeClr val="accent2">
                    <a:lumMod val="50000"/>
                  </a:schemeClr>
                </a:solidFill>
              </a:rPr>
              <a:t>.</a:t>
            </a:r>
            <a:endParaRPr lang="zh-TW" alt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D61D279-67CE-D242-3167-95256F4BE8F1}"/>
              </a:ext>
            </a:extLst>
          </p:cNvPr>
          <p:cNvSpPr txBox="1"/>
          <p:nvPr/>
        </p:nvSpPr>
        <p:spPr>
          <a:xfrm>
            <a:off x="2310141" y="5337198"/>
            <a:ext cx="6492113" cy="369332"/>
          </a:xfrm>
          <a:prstGeom prst="rect">
            <a:avLst/>
          </a:prstGeom>
          <a:solidFill>
            <a:srgbClr val="FDF69C">
              <a:alpha val="69804"/>
            </a:srgb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2">
                    <a:lumMod val="50000"/>
                  </a:schemeClr>
                </a:solidFill>
              </a:rPr>
              <a:t>It’s because it’s perhaps still hot (where B is)?</a:t>
            </a:r>
            <a:endParaRPr lang="zh-TW" alt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C327F5AE-4D59-1CAE-9C8F-CFDAFF9E2096}"/>
              </a:ext>
            </a:extLst>
          </p:cNvPr>
          <p:cNvSpPr txBox="1"/>
          <p:nvPr/>
        </p:nvSpPr>
        <p:spPr>
          <a:xfrm>
            <a:off x="2310140" y="6101311"/>
            <a:ext cx="6492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chemeClr val="accent2">
                    <a:lumMod val="50000"/>
                  </a:schemeClr>
                </a:solidFill>
              </a:rPr>
              <a:t>It’s still hot </a:t>
            </a:r>
            <a:r>
              <a:rPr lang="en-US" altLang="zh-TW" b="1" dirty="0">
                <a:solidFill>
                  <a:schemeClr val="accent2">
                    <a:lumMod val="50000"/>
                  </a:schemeClr>
                </a:solidFill>
              </a:rPr>
              <a:t>ne</a:t>
            </a:r>
            <a:r>
              <a:rPr lang="en-US" altLang="zh-TW" dirty="0">
                <a:solidFill>
                  <a:schemeClr val="accent2">
                    <a:lumMod val="50000"/>
                  </a:schemeClr>
                </a:solidFill>
              </a:rPr>
              <a:t>.</a:t>
            </a:r>
            <a:endParaRPr lang="zh-TW" alt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36495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64CA97-F700-8648-50B3-36C236BC3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Grammaticalised</a:t>
            </a:r>
            <a:r>
              <a:rPr lang="en-US" altLang="zh-TW" dirty="0"/>
              <a:t> stance alignment in Japanese: </a:t>
            </a:r>
            <a:r>
              <a:rPr lang="en-US" altLang="zh-TW" i="1" dirty="0"/>
              <a:t>ne</a:t>
            </a:r>
            <a:endParaRPr lang="zh-TW" altLang="en-US" dirty="0"/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49ECF114-F081-18A8-2839-A30162647ECA}"/>
              </a:ext>
            </a:extLst>
          </p:cNvPr>
          <p:cNvGraphicFramePr>
            <a:graphicFrameLocks noGrp="1"/>
          </p:cNvGraphicFramePr>
          <p:nvPr/>
        </p:nvGraphicFramePr>
        <p:xfrm>
          <a:off x="1210491" y="4130083"/>
          <a:ext cx="9161417" cy="239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8891">
                  <a:extLst>
                    <a:ext uri="{9D8B030D-6E8A-4147-A177-3AD203B41FA5}">
                      <a16:colId xmlns:a16="http://schemas.microsoft.com/office/drawing/2014/main" val="844053403"/>
                    </a:ext>
                  </a:extLst>
                </a:gridCol>
                <a:gridCol w="831329">
                  <a:extLst>
                    <a:ext uri="{9D8B030D-6E8A-4147-A177-3AD203B41FA5}">
                      <a16:colId xmlns:a16="http://schemas.microsoft.com/office/drawing/2014/main" val="3232862925"/>
                    </a:ext>
                  </a:extLst>
                </a:gridCol>
                <a:gridCol w="1536700">
                  <a:extLst>
                    <a:ext uri="{9D8B030D-6E8A-4147-A177-3AD203B41FA5}">
                      <a16:colId xmlns:a16="http://schemas.microsoft.com/office/drawing/2014/main" val="1718410864"/>
                    </a:ext>
                  </a:extLst>
                </a:gridCol>
                <a:gridCol w="2762700">
                  <a:extLst>
                    <a:ext uri="{9D8B030D-6E8A-4147-A177-3AD203B41FA5}">
                      <a16:colId xmlns:a16="http://schemas.microsoft.com/office/drawing/2014/main" val="2829548968"/>
                    </a:ext>
                  </a:extLst>
                </a:gridCol>
                <a:gridCol w="3081797">
                  <a:extLst>
                    <a:ext uri="{9D8B030D-6E8A-4147-A177-3AD203B41FA5}">
                      <a16:colId xmlns:a16="http://schemas.microsoft.com/office/drawing/2014/main" val="334555965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altLang="zh-TW" dirty="0"/>
                        <a:t>Stance object</a:t>
                      </a:r>
                      <a:endParaRPr lang="zh-TW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Evaluation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Stance alignment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295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ja-JP" altLang="en-US" dirty="0"/>
                        <a:t>まだ</a:t>
                      </a:r>
                      <a:br>
                        <a:rPr lang="en-US" altLang="ja-JP" dirty="0"/>
                      </a:br>
                      <a:r>
                        <a:rPr lang="en-US" altLang="ja-JP" dirty="0" err="1"/>
                        <a:t>mada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dirty="0"/>
                        <a:t>暑い</a:t>
                      </a:r>
                      <a:br>
                        <a:rPr lang="en-US" altLang="ja-JP" dirty="0"/>
                      </a:br>
                      <a:r>
                        <a:rPr lang="en-US" altLang="ja-JP" dirty="0" err="1"/>
                        <a:t>atsui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dirty="0"/>
                        <a:t>ん</a:t>
                      </a:r>
                      <a:br>
                        <a:rPr lang="en-US" altLang="ja-JP" dirty="0"/>
                      </a:br>
                      <a:r>
                        <a:rPr lang="en-US" altLang="ja-JP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dirty="0"/>
                        <a:t>でしょう</a:t>
                      </a:r>
                      <a:br>
                        <a:rPr lang="en-US" altLang="ja-JP" dirty="0"/>
                      </a:br>
                      <a:r>
                        <a:rPr lang="en-US" altLang="ja-JP" dirty="0" err="1"/>
                        <a:t>deshou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?</a:t>
                      </a:r>
                    </a:p>
                    <a:p>
                      <a:r>
                        <a:rPr lang="en-US" altLang="zh-TW" dirty="0"/>
                        <a:t>?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81963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still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hot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dirty="0"/>
                        <a:t>explanation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‘Unsure, but I think </a:t>
                      </a:r>
                      <a:r>
                        <a:rPr lang="en-US" altLang="zh-TW" dirty="0" err="1"/>
                        <a:t>yes’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‘I defer to your opinion.’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265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dirty="0"/>
                        <a:t>暑い</a:t>
                      </a:r>
                      <a:br>
                        <a:rPr lang="en-US" altLang="ja-JP" dirty="0"/>
                      </a:br>
                      <a:r>
                        <a:rPr lang="en-US" altLang="ja-JP" dirty="0" err="1"/>
                        <a:t>atsui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ja-JP" altLang="en-US" dirty="0"/>
                        <a:t>ね。</a:t>
                      </a:r>
                      <a:endParaRPr lang="en-US" altLang="ja-JP" dirty="0"/>
                    </a:p>
                    <a:p>
                      <a:r>
                        <a:rPr lang="en-US" altLang="zh-TW" dirty="0"/>
                        <a:t>ne.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7141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hot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ja-JP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No uncertainty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‘Just as you thought.’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0433746"/>
                  </a:ext>
                </a:extLst>
              </a:tr>
            </a:tbl>
          </a:graphicData>
        </a:graphic>
      </p:graphicFrame>
      <p:grpSp>
        <p:nvGrpSpPr>
          <p:cNvPr id="7" name="群組 6">
            <a:extLst>
              <a:ext uri="{FF2B5EF4-FFF2-40B4-BE49-F238E27FC236}">
                <a16:creationId xmlns:a16="http://schemas.microsoft.com/office/drawing/2014/main" id="{6C29878C-D01B-32F4-7272-AF3CFB1A2659}"/>
              </a:ext>
            </a:extLst>
          </p:cNvPr>
          <p:cNvGrpSpPr/>
          <p:nvPr/>
        </p:nvGrpSpPr>
        <p:grpSpPr>
          <a:xfrm>
            <a:off x="1064122" y="2085887"/>
            <a:ext cx="9610725" cy="1811557"/>
            <a:chOff x="782637" y="4659086"/>
            <a:chExt cx="9610725" cy="1811557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F96B7518-CFA2-D335-F34E-CC3B2F9AB4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9619"/>
            <a:stretch/>
          </p:blipFill>
          <p:spPr>
            <a:xfrm>
              <a:off x="782637" y="4659086"/>
              <a:ext cx="9610725" cy="1746196"/>
            </a:xfrm>
            <a:prstGeom prst="rect">
              <a:avLst/>
            </a:prstGeom>
          </p:spPr>
        </p:pic>
        <p:sp>
          <p:nvSpPr>
            <p:cNvPr id="5" name="文字方塊 4">
              <a:extLst>
                <a:ext uri="{FF2B5EF4-FFF2-40B4-BE49-F238E27FC236}">
                  <a16:creationId xmlns:a16="http://schemas.microsoft.com/office/drawing/2014/main" id="{C1F04FBA-B668-1BB5-6B3C-452DFFC980F0}"/>
                </a:ext>
              </a:extLst>
            </p:cNvPr>
            <p:cNvSpPr txBox="1"/>
            <p:nvPr/>
          </p:nvSpPr>
          <p:spPr>
            <a:xfrm>
              <a:off x="2310141" y="5337198"/>
              <a:ext cx="6492113" cy="369332"/>
            </a:xfrm>
            <a:prstGeom prst="rect">
              <a:avLst/>
            </a:prstGeom>
            <a:solidFill>
              <a:srgbClr val="FDF69C">
                <a:alpha val="69804"/>
              </a:srgb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chemeClr val="accent2">
                      <a:lumMod val="50000"/>
                    </a:schemeClr>
                  </a:solidFill>
                </a:rPr>
                <a:t>It’s because it’s perhaps still hot (where B is)?</a:t>
              </a:r>
              <a:endParaRPr lang="zh-TW" alt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sp>
          <p:nvSpPr>
            <p:cNvPr id="6" name="文字方塊 5">
              <a:extLst>
                <a:ext uri="{FF2B5EF4-FFF2-40B4-BE49-F238E27FC236}">
                  <a16:creationId xmlns:a16="http://schemas.microsoft.com/office/drawing/2014/main" id="{92908E79-A8E1-D45B-F2C5-135A65C96148}"/>
                </a:ext>
              </a:extLst>
            </p:cNvPr>
            <p:cNvSpPr txBox="1"/>
            <p:nvPr/>
          </p:nvSpPr>
          <p:spPr>
            <a:xfrm>
              <a:off x="2310140" y="6101311"/>
              <a:ext cx="64921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>
                  <a:solidFill>
                    <a:schemeClr val="accent2">
                      <a:lumMod val="50000"/>
                    </a:schemeClr>
                  </a:solidFill>
                </a:rPr>
                <a:t>It’s still hot </a:t>
              </a:r>
              <a:r>
                <a:rPr lang="en-US" altLang="zh-TW" b="1" dirty="0">
                  <a:solidFill>
                    <a:schemeClr val="accent2">
                      <a:lumMod val="50000"/>
                    </a:schemeClr>
                  </a:solidFill>
                </a:rPr>
                <a:t>ne</a:t>
              </a:r>
              <a:r>
                <a:rPr lang="en-US" altLang="zh-TW" dirty="0">
                  <a:solidFill>
                    <a:schemeClr val="accent2">
                      <a:lumMod val="50000"/>
                    </a:schemeClr>
                  </a:solidFill>
                </a:rPr>
                <a:t>.</a:t>
              </a:r>
              <a:endParaRPr lang="zh-TW" altLang="en-US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08941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04BF0E-9CFA-5A47-3255-05D27F8D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77240"/>
            <a:ext cx="3948953" cy="1812537"/>
          </a:xfrm>
        </p:spPr>
        <p:txBody>
          <a:bodyPr anchor="b">
            <a:normAutofit fontScale="90000"/>
          </a:bodyPr>
          <a:lstStyle/>
          <a:p>
            <a:r>
              <a:rPr lang="en-US" altLang="zh-TW" sz="4400" dirty="0"/>
              <a:t>Backchannels in Japanese:</a:t>
            </a:r>
            <a:r>
              <a:rPr lang="zh-TW" altLang="en-US" sz="4400" dirty="0"/>
              <a:t> </a:t>
            </a:r>
            <a:r>
              <a:rPr lang="en-US" altLang="zh-TW" sz="4400" i="1" dirty="0"/>
              <a:t>Un</a:t>
            </a:r>
            <a:endParaRPr lang="zh-TW" altLang="en-US" sz="44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DF05064-4702-B7F3-A32A-0E3D47AB4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786743"/>
            <a:ext cx="3948953" cy="3390220"/>
          </a:xfrm>
        </p:spPr>
        <p:txBody>
          <a:bodyPr anchor="t">
            <a:normAutofit/>
          </a:bodyPr>
          <a:lstStyle/>
          <a:p>
            <a:r>
              <a:rPr lang="en-US" altLang="zh-TW" sz="2400" dirty="0"/>
              <a:t>This is just one of many backchannels (</a:t>
            </a:r>
            <a:r>
              <a:rPr lang="en-US" altLang="zh-TW" sz="2400" i="1" dirty="0" err="1"/>
              <a:t>aizuchi</a:t>
            </a:r>
            <a:r>
              <a:rPr lang="en-US" altLang="zh-TW" sz="2400" dirty="0"/>
              <a:t> </a:t>
            </a:r>
            <a:r>
              <a:rPr lang="ja-JP" altLang="en-US" sz="2400" dirty="0"/>
              <a:t>相槌</a:t>
            </a:r>
            <a:r>
              <a:rPr lang="en-US" altLang="ja-JP" sz="2400" dirty="0"/>
              <a:t>) …</a:t>
            </a:r>
            <a:endParaRPr lang="zh-TW" altLang="en-US" sz="24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4153244-C026-68B4-0C7A-FD077F8B4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3636" y="492441"/>
            <a:ext cx="1590019" cy="588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028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04BF0E-9CFA-5A47-3255-05D27F8D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62" y="485775"/>
            <a:ext cx="3240953" cy="1302752"/>
          </a:xfrm>
        </p:spPr>
        <p:txBody>
          <a:bodyPr anchor="b">
            <a:noAutofit/>
          </a:bodyPr>
          <a:lstStyle/>
          <a:p>
            <a:r>
              <a:rPr lang="en-US" altLang="zh-TW" dirty="0"/>
              <a:t>Backchannels in Japanese</a:t>
            </a:r>
            <a:endParaRPr lang="zh-TW" altLang="en-US" dirty="0"/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B13DB311-C4B3-2D58-5181-E2E2291649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550" y="2072619"/>
            <a:ext cx="2853578" cy="437580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altLang="zh-TW" sz="2400" dirty="0"/>
              <a:t>A</a:t>
            </a:r>
            <a:r>
              <a:rPr lang="zh-TW" altLang="en-US" sz="2400" dirty="0"/>
              <a:t> </a:t>
            </a:r>
            <a:r>
              <a:rPr lang="en-US" altLang="zh-TW" sz="2400" dirty="0"/>
              <a:t>backchannels even </a:t>
            </a:r>
            <a:r>
              <a:rPr lang="en-US" altLang="zh-TW" dirty="0"/>
              <a:t>at places that are not TRPs</a:t>
            </a:r>
            <a:r>
              <a:rPr lang="en-US" altLang="zh-TW" sz="2400" dirty="0"/>
              <a:t>.</a:t>
            </a:r>
          </a:p>
          <a:p>
            <a:pPr marL="0" indent="0">
              <a:buNone/>
            </a:pP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/>
              <a:t>Line 205: A says ‘un’ even though B has not even produced a complete clause.</a:t>
            </a:r>
            <a:endParaRPr lang="zh-TW" altLang="en-US" sz="24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F215CBA-ACFC-0606-0E43-68093C447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4225" y="0"/>
            <a:ext cx="8784503" cy="680085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1ED835F5-0AFE-A029-912F-39ED2D0C3FD6}"/>
              </a:ext>
            </a:extLst>
          </p:cNvPr>
          <p:cNvSpPr txBox="1"/>
          <p:nvPr/>
        </p:nvSpPr>
        <p:spPr>
          <a:xfrm>
            <a:off x="4267200" y="314325"/>
            <a:ext cx="7924800" cy="342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1600" dirty="0">
                <a:solidFill>
                  <a:srgbClr val="FF0000"/>
                </a:solidFill>
              </a:rPr>
              <a:t>Then recently there’s the </a:t>
            </a:r>
            <a:r>
              <a:rPr lang="en-US" altLang="zh-HK" sz="1600" dirty="0" err="1">
                <a:solidFill>
                  <a:srgbClr val="FF0000"/>
                </a:solidFill>
              </a:rPr>
              <a:t>Nichinouken</a:t>
            </a:r>
            <a:r>
              <a:rPr lang="en-US" altLang="zh-HK" sz="1600" dirty="0">
                <a:solidFill>
                  <a:srgbClr val="FF0000"/>
                </a:solidFill>
              </a:rPr>
              <a:t> thing, her name got mentioned for the first time </a:t>
            </a:r>
            <a:r>
              <a:rPr lang="en-US" altLang="zh-HK" sz="1600" b="1" dirty="0">
                <a:solidFill>
                  <a:srgbClr val="FF0000"/>
                </a:solidFill>
              </a:rPr>
              <a:t>and.</a:t>
            </a:r>
            <a:r>
              <a:rPr lang="en-US" altLang="zh-HK" sz="1600" dirty="0">
                <a:solidFill>
                  <a:srgbClr val="FF0000"/>
                </a:solidFill>
              </a:rPr>
              <a:t> </a:t>
            </a:r>
            <a:endParaRPr lang="zh-HK" altLang="en-US" sz="1600" dirty="0">
              <a:solidFill>
                <a:srgbClr val="FF0000"/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7D6DFB0-7773-78C2-ED1C-63C032019725}"/>
              </a:ext>
            </a:extLst>
          </p:cNvPr>
          <p:cNvSpPr txBox="1"/>
          <p:nvPr/>
        </p:nvSpPr>
        <p:spPr>
          <a:xfrm>
            <a:off x="6017628" y="854660"/>
            <a:ext cx="6117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1600" b="1" dirty="0">
                <a:solidFill>
                  <a:srgbClr val="FF0000"/>
                </a:solidFill>
              </a:rPr>
              <a:t>Un.</a:t>
            </a:r>
            <a:endParaRPr lang="zh-HK" altLang="en-US" sz="1600" b="1" dirty="0">
              <a:solidFill>
                <a:srgbClr val="FF0000"/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94662601-EC30-3247-B352-8F302716FE99}"/>
              </a:ext>
            </a:extLst>
          </p:cNvPr>
          <p:cNvSpPr txBox="1"/>
          <p:nvPr/>
        </p:nvSpPr>
        <p:spPr>
          <a:xfrm>
            <a:off x="4550778" y="1447800"/>
            <a:ext cx="6117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1600" b="1" dirty="0">
                <a:solidFill>
                  <a:srgbClr val="FF0000"/>
                </a:solidFill>
              </a:rPr>
              <a:t>Un.</a:t>
            </a:r>
            <a:endParaRPr lang="zh-HK" altLang="en-US" sz="1600" b="1" dirty="0">
              <a:solidFill>
                <a:srgbClr val="FF0000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695EFBA-4C87-6D4F-B8CB-FB09F62E95B1}"/>
              </a:ext>
            </a:extLst>
          </p:cNvPr>
          <p:cNvSpPr txBox="1"/>
          <p:nvPr/>
        </p:nvSpPr>
        <p:spPr>
          <a:xfrm>
            <a:off x="4550778" y="3126373"/>
            <a:ext cx="6117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1600" b="1" dirty="0">
                <a:solidFill>
                  <a:srgbClr val="FF0000"/>
                </a:solidFill>
              </a:rPr>
              <a:t>Un.</a:t>
            </a:r>
            <a:endParaRPr lang="zh-HK" altLang="en-US" sz="1600" b="1" dirty="0">
              <a:solidFill>
                <a:srgbClr val="FF0000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791725BE-4D5C-3359-156F-3897D5B07085}"/>
              </a:ext>
            </a:extLst>
          </p:cNvPr>
          <p:cNvSpPr txBox="1"/>
          <p:nvPr/>
        </p:nvSpPr>
        <p:spPr>
          <a:xfrm>
            <a:off x="4550778" y="4831348"/>
            <a:ext cx="61177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1600" b="1" dirty="0">
                <a:solidFill>
                  <a:srgbClr val="FF0000"/>
                </a:solidFill>
              </a:rPr>
              <a:t>Un.</a:t>
            </a:r>
            <a:endParaRPr lang="zh-HK" altLang="en-US" sz="1600" b="1" dirty="0">
              <a:solidFill>
                <a:srgbClr val="FF0000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440C2F5-2296-2E78-103C-0B3F6978B863}"/>
              </a:ext>
            </a:extLst>
          </p:cNvPr>
          <p:cNvSpPr txBox="1"/>
          <p:nvPr/>
        </p:nvSpPr>
        <p:spPr>
          <a:xfrm>
            <a:off x="4543425" y="2092161"/>
            <a:ext cx="7924800" cy="342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1600" dirty="0">
                <a:solidFill>
                  <a:srgbClr val="FF0000"/>
                </a:solidFill>
              </a:rPr>
              <a:t>At the time she was around 30</a:t>
            </a:r>
            <a:r>
              <a:rPr lang="en-US" altLang="zh-HK" sz="1600" baseline="30000" dirty="0">
                <a:solidFill>
                  <a:srgbClr val="FF0000"/>
                </a:solidFill>
              </a:rPr>
              <a:t>th</a:t>
            </a:r>
            <a:r>
              <a:rPr lang="en-US" altLang="zh-HK" sz="1600" dirty="0">
                <a:solidFill>
                  <a:srgbClr val="FF0000"/>
                </a:solidFill>
              </a:rPr>
              <a:t> in the Machida school </a:t>
            </a:r>
            <a:r>
              <a:rPr lang="en-US" altLang="zh-HK" sz="1600" b="1" dirty="0">
                <a:solidFill>
                  <a:srgbClr val="FF0000"/>
                </a:solidFill>
              </a:rPr>
              <a:t>and</a:t>
            </a:r>
            <a:r>
              <a:rPr lang="en-US" altLang="zh-HK" sz="1600" dirty="0">
                <a:solidFill>
                  <a:srgbClr val="FF0000"/>
                </a:solidFill>
              </a:rPr>
              <a:t>.</a:t>
            </a:r>
            <a:endParaRPr lang="zh-HK" altLang="en-US" sz="1600" dirty="0">
              <a:solidFill>
                <a:srgbClr val="FF0000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FA66467-38F1-4D99-688A-3D98ED7429DA}"/>
              </a:ext>
            </a:extLst>
          </p:cNvPr>
          <p:cNvSpPr txBox="1"/>
          <p:nvPr/>
        </p:nvSpPr>
        <p:spPr>
          <a:xfrm>
            <a:off x="4550778" y="3783927"/>
            <a:ext cx="7924800" cy="342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1600" dirty="0">
                <a:solidFill>
                  <a:srgbClr val="FF0000"/>
                </a:solidFill>
              </a:rPr>
              <a:t>Then the next time,</a:t>
            </a:r>
            <a:endParaRPr lang="zh-HK" altLang="en-US" sz="1600" dirty="0">
              <a:solidFill>
                <a:srgbClr val="FF0000"/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9E9C5C3-645F-0904-8253-31BF9E54FBA4}"/>
              </a:ext>
            </a:extLst>
          </p:cNvPr>
          <p:cNvSpPr txBox="1"/>
          <p:nvPr/>
        </p:nvSpPr>
        <p:spPr>
          <a:xfrm>
            <a:off x="4550778" y="4287588"/>
            <a:ext cx="7924800" cy="342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1600" b="1" dirty="0">
                <a:solidFill>
                  <a:srgbClr val="FF0000"/>
                </a:solidFill>
              </a:rPr>
              <a:t>The test of the summer course,</a:t>
            </a:r>
            <a:endParaRPr lang="zh-HK" altLang="en-US" sz="1600" b="1" dirty="0">
              <a:solidFill>
                <a:srgbClr val="FF0000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BC2C209-7B25-FFF3-F6BA-B08B23F7DC35}"/>
              </a:ext>
            </a:extLst>
          </p:cNvPr>
          <p:cNvSpPr txBox="1"/>
          <p:nvPr/>
        </p:nvSpPr>
        <p:spPr>
          <a:xfrm>
            <a:off x="4550778" y="5462839"/>
            <a:ext cx="7924800" cy="342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1600" dirty="0">
                <a:solidFill>
                  <a:srgbClr val="FF0000"/>
                </a:solidFill>
              </a:rPr>
              <a:t>Surprisingly she became the 20</a:t>
            </a:r>
            <a:r>
              <a:rPr lang="en-US" altLang="zh-HK" sz="1600" baseline="30000" dirty="0">
                <a:solidFill>
                  <a:srgbClr val="FF0000"/>
                </a:solidFill>
              </a:rPr>
              <a:t>th</a:t>
            </a:r>
            <a:r>
              <a:rPr lang="en-US" altLang="zh-HK" sz="1600" dirty="0">
                <a:solidFill>
                  <a:srgbClr val="FF0000"/>
                </a:solidFill>
              </a:rPr>
              <a:t> in the </a:t>
            </a:r>
            <a:r>
              <a:rPr lang="en-US" altLang="zh-HK" sz="1600" dirty="0" err="1">
                <a:solidFill>
                  <a:srgbClr val="FF0000"/>
                </a:solidFill>
              </a:rPr>
              <a:t>Nichinouken</a:t>
            </a:r>
            <a:r>
              <a:rPr lang="en-US" altLang="zh-HK" sz="1600" dirty="0">
                <a:solidFill>
                  <a:srgbClr val="FF0000"/>
                </a:solidFill>
              </a:rPr>
              <a:t>.</a:t>
            </a:r>
            <a:endParaRPr lang="zh-HK" altLang="en-US" sz="1600" dirty="0">
              <a:solidFill>
                <a:srgbClr val="FF0000"/>
              </a:solidFill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0C1BD6B-3608-B673-D493-7A2A2831EB51}"/>
              </a:ext>
            </a:extLst>
          </p:cNvPr>
          <p:cNvSpPr txBox="1"/>
          <p:nvPr/>
        </p:nvSpPr>
        <p:spPr>
          <a:xfrm>
            <a:off x="4550778" y="6002253"/>
            <a:ext cx="7924800" cy="342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1600" dirty="0">
                <a:solidFill>
                  <a:srgbClr val="FF0000"/>
                </a:solidFill>
              </a:rPr>
              <a:t>In that thing.</a:t>
            </a:r>
            <a:endParaRPr lang="zh-HK" altLang="en-US" sz="1600" dirty="0">
              <a:solidFill>
                <a:srgbClr val="FF0000"/>
              </a:solidFill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03DC6E9E-0DBA-045F-9330-1DC46041315D}"/>
              </a:ext>
            </a:extLst>
          </p:cNvPr>
          <p:cNvSpPr txBox="1"/>
          <p:nvPr/>
        </p:nvSpPr>
        <p:spPr>
          <a:xfrm>
            <a:off x="4550778" y="6538331"/>
            <a:ext cx="7924800" cy="342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1600" dirty="0">
                <a:solidFill>
                  <a:srgbClr val="FF0000"/>
                </a:solidFill>
              </a:rPr>
              <a:t>No way.</a:t>
            </a:r>
            <a:endParaRPr lang="zh-HK" alt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93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F6A3F3-D697-7D75-55BE-4D87B34FC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Japanese vs English/Mandarin</a:t>
            </a:r>
            <a:endParaRPr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E2B3FF90-D561-7B66-4AA0-7B85872E24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0705"/>
          <a:stretch/>
        </p:blipFill>
        <p:spPr>
          <a:xfrm>
            <a:off x="6929438" y="2857689"/>
            <a:ext cx="5262562" cy="1256298"/>
          </a:xfr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A9551A5D-5FF8-FAA9-AB0B-C83270590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7075" y="1648525"/>
            <a:ext cx="5262562" cy="1080994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D19CF71F-9A67-11C0-F807-7ED6CC8CFAB8}"/>
              </a:ext>
            </a:extLst>
          </p:cNvPr>
          <p:cNvSpPr txBox="1"/>
          <p:nvPr/>
        </p:nvSpPr>
        <p:spPr>
          <a:xfrm>
            <a:off x="380999" y="1760023"/>
            <a:ext cx="624840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K" sz="2400" dirty="0"/>
              <a:t>Japanese backchannels appear </a:t>
            </a:r>
            <a:r>
              <a:rPr lang="en-US" altLang="zh-HK" sz="2400" b="1" dirty="0"/>
              <a:t>more frequently </a:t>
            </a:r>
            <a:r>
              <a:rPr lang="en-US" altLang="zh-HK" sz="2400" dirty="0"/>
              <a:t>than English/Mandarin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K" sz="2400" dirty="0"/>
              <a:t>Japanese backchannels can appear in </a:t>
            </a:r>
            <a:r>
              <a:rPr lang="en-US" altLang="zh-HK" sz="2400" b="1" dirty="0"/>
              <a:t>more contexts </a:t>
            </a:r>
            <a:r>
              <a:rPr lang="en-US" altLang="zh-HK" sz="2400" dirty="0"/>
              <a:t>than English/Mandarin, e.g. even not at TRPs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46DE77D-3A99-2660-3F50-2D265926D074}"/>
              </a:ext>
            </a:extLst>
          </p:cNvPr>
          <p:cNvSpPr txBox="1"/>
          <p:nvPr/>
        </p:nvSpPr>
        <p:spPr>
          <a:xfrm>
            <a:off x="5981699" y="4400847"/>
            <a:ext cx="6029325" cy="193899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HK" sz="2400" dirty="0"/>
              <a:t>Function of backchannels in Japanese:</a:t>
            </a:r>
          </a:p>
          <a:p>
            <a:r>
              <a:rPr lang="en-US" altLang="zh-HK" sz="2400" dirty="0"/>
              <a:t>‘</a:t>
            </a:r>
            <a:r>
              <a:rPr lang="zh-HK" altLang="en-US" sz="2400" dirty="0"/>
              <a:t>coordination for the sake of coordination, </a:t>
            </a:r>
            <a:r>
              <a:rPr lang="zh-HK" altLang="en-US" sz="2400" b="1" dirty="0"/>
              <a:t>like dancing a waltz, </a:t>
            </a:r>
            <a:r>
              <a:rPr lang="zh-HK" altLang="en-US" sz="2400" dirty="0"/>
              <a:t>through which a social bond between the participants of a conversation is established and maintained</a:t>
            </a:r>
            <a:r>
              <a:rPr lang="en-US" altLang="zh-HK" sz="2400" dirty="0"/>
              <a:t>’ (Kita &amp; Ide 2007)</a:t>
            </a:r>
            <a:endParaRPr lang="zh-HK" altLang="en-US" sz="24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08F6D0C-EFDC-9744-0D33-F2D2F796CF7D}"/>
              </a:ext>
            </a:extLst>
          </p:cNvPr>
          <p:cNvSpPr txBox="1"/>
          <p:nvPr/>
        </p:nvSpPr>
        <p:spPr>
          <a:xfrm>
            <a:off x="66675" y="4400847"/>
            <a:ext cx="5495926" cy="156966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HK" sz="2400" dirty="0"/>
              <a:t>Function of backchannels in English and Mandarin:</a:t>
            </a:r>
          </a:p>
          <a:p>
            <a:r>
              <a:rPr lang="en-US" altLang="zh-HK" sz="2400" dirty="0"/>
              <a:t>Managing the floor: telling the other person ‘I understand, go on’</a:t>
            </a:r>
            <a:endParaRPr lang="zh-HK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379556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2F5EBE-62BC-D1DD-8EE3-EA3AF83EC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122363"/>
            <a:ext cx="434708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HK" dirty="0"/>
              <a:t>Mayan languages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8DD3880-4917-ADFD-8F40-07D7BB1234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06108" y="476600"/>
            <a:ext cx="4725075" cy="5906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橢圓 3">
            <a:extLst>
              <a:ext uri="{FF2B5EF4-FFF2-40B4-BE49-F238E27FC236}">
                <a16:creationId xmlns:a16="http://schemas.microsoft.com/office/drawing/2014/main" id="{2C0B5546-8E03-66E9-8204-D544FF2B37B8}"/>
              </a:ext>
            </a:extLst>
          </p:cNvPr>
          <p:cNvSpPr/>
          <p:nvPr/>
        </p:nvSpPr>
        <p:spPr>
          <a:xfrm>
            <a:off x="6867525" y="3990975"/>
            <a:ext cx="885825" cy="400050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A2BB2F39-AE98-A708-7D79-090FF7E7C546}"/>
              </a:ext>
            </a:extLst>
          </p:cNvPr>
          <p:cNvSpPr/>
          <p:nvPr/>
        </p:nvSpPr>
        <p:spPr>
          <a:xfrm>
            <a:off x="8768646" y="1724024"/>
            <a:ext cx="1042104" cy="485775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96A0ED81-8A7C-365C-ECD1-C86F76479859}"/>
              </a:ext>
            </a:extLst>
          </p:cNvPr>
          <p:cNvSpPr/>
          <p:nvPr/>
        </p:nvSpPr>
        <p:spPr>
          <a:xfrm>
            <a:off x="8416221" y="4933950"/>
            <a:ext cx="880179" cy="257176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>
              <a:solidFill>
                <a:srgbClr val="00B05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835576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01A2107-36B5-409A-9E45-EBD1B21AA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A5534429-47E3-4397-B0A7-D53F30B7D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0FCB0FCC-6A40-4FEF-8F11-04232ED6E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597D9C6C-9041-34F9-0036-03DFCF8C68E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/>
          </a:blip>
          <a:srcRect t="7760"/>
          <a:stretch/>
        </p:blipFill>
        <p:spPr>
          <a:xfrm>
            <a:off x="-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E1716BE-D6D0-47C9-84D7-A9A067F5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E27C4C5C-44C5-4CE3-8EF9-B38098E149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1DA0A51-654B-4312-80DB-ACD2EDBAF2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36" name="Freeform 32">
                <a:extLst>
                  <a:ext uri="{FF2B5EF4-FFF2-40B4-BE49-F238E27FC236}">
                    <a16:creationId xmlns:a16="http://schemas.microsoft.com/office/drawing/2014/main" id="{4BD289CF-73B9-4B2F-9175-778632E786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7" name="Freeform 33">
                <a:extLst>
                  <a:ext uri="{FF2B5EF4-FFF2-40B4-BE49-F238E27FC236}">
                    <a16:creationId xmlns:a16="http://schemas.microsoft.com/office/drawing/2014/main" id="{8A14E23B-5EE9-48CD-8BC7-06CC66668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8" name="Freeform 34">
                <a:extLst>
                  <a:ext uri="{FF2B5EF4-FFF2-40B4-BE49-F238E27FC236}">
                    <a16:creationId xmlns:a16="http://schemas.microsoft.com/office/drawing/2014/main" id="{FCC52ACE-AE4E-4847-8CE4-629954A6CD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9" name="Freeform 37">
                <a:extLst>
                  <a:ext uri="{FF2B5EF4-FFF2-40B4-BE49-F238E27FC236}">
                    <a16:creationId xmlns:a16="http://schemas.microsoft.com/office/drawing/2014/main" id="{1DDF8BDC-3BAC-480D-8EC1-5DD926C101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54235E6-FEB9-477B-B17C-C86E49F38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5B3B3CB1-A2C4-4EC2-86EB-400054EB5A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A6F2DF1E-62FF-43A9-8543-7A90DFF6D1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D7D8769F-5C01-464D-98AF-3DE2475FC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D10B4DAD-DF9D-42F8-A6ED-321041FB50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7B1A65A8-7EFF-43D8-9224-BC5476D356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BA7CC5F3-9EA1-4A59-B190-22BDF5E94E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EBE2B94-7C74-4372-9D7C-5F17C69BE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BAE42302-A34C-43F2-AE55-8B8A365B33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73120662-0583-41D1-A90A-28CA10E38D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0DC129CE-0126-4CD3-A399-43B525F108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47A5ED0C-B6AD-4053-892A-CC612099C7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A9A96C-1FDD-4F37-B7C4-110ED24AF4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6A46C855-6FED-4BDA-89C5-68F92E4478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F23A7930-1C34-432F-A084-6EB1725E63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8655C564-6F30-412F-BD99-C42394266A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C4B0E361-5125-44F2-ACFC-4A26608034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32D45E32-60FC-48A1-B451-18CF9F1476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FAFF8871-96B8-47ED-B5B7-440FEE41E2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13E90BD3-B6BC-59C4-1B21-13508DC1E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en-US" altLang="zh-TW" dirty="0"/>
              <a:t>Question for today</a:t>
            </a:r>
            <a:endParaRPr lang="zh-HK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608BC9-CCD4-7963-4119-91C93706F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52134"/>
            <a:ext cx="9905999" cy="345439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altLang="zh-HK" sz="3200" dirty="0"/>
              <a:t>Tell me how some of the concepts in this class might be relevant to you – to your life, career, etc.</a:t>
            </a:r>
          </a:p>
          <a:p>
            <a:pPr marL="0" indent="0">
              <a:buNone/>
            </a:pPr>
            <a:r>
              <a:rPr lang="en-US" altLang="zh-HK" sz="3200" dirty="0"/>
              <a:t>Or: Ask me a question about anything related to the course.</a:t>
            </a:r>
            <a:endParaRPr lang="zh-HK" altLang="en-US" sz="3200" dirty="0"/>
          </a:p>
        </p:txBody>
      </p:sp>
    </p:spTree>
    <p:extLst>
      <p:ext uri="{BB962C8B-B14F-4D97-AF65-F5344CB8AC3E}">
        <p14:creationId xmlns:p14="http://schemas.microsoft.com/office/powerpoint/2010/main" val="714969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2F5EBE-62BC-D1DD-8EE3-EA3AF83EC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381" y="884238"/>
            <a:ext cx="236756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HK" dirty="0" err="1"/>
              <a:t>Lachixío</a:t>
            </a:r>
            <a:r>
              <a:rPr lang="en-US" altLang="zh-HK" dirty="0"/>
              <a:t> Zapotec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ADDE7D6-DD63-DB0A-0D63-712EFF39E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996" y="532399"/>
            <a:ext cx="8806469" cy="579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id="{B6F4862A-4D6C-9B3D-B5A0-90A6D1E4F5D0}"/>
              </a:ext>
            </a:extLst>
          </p:cNvPr>
          <p:cNvSpPr/>
          <p:nvPr/>
        </p:nvSpPr>
        <p:spPr>
          <a:xfrm>
            <a:off x="5819775" y="4010024"/>
            <a:ext cx="438150" cy="485775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7972962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DF87DB-1813-88A0-32A4-07B7A1520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651" y="365125"/>
            <a:ext cx="4404358" cy="2397125"/>
          </a:xfrm>
        </p:spPr>
        <p:txBody>
          <a:bodyPr>
            <a:normAutofit/>
          </a:bodyPr>
          <a:lstStyle/>
          <a:p>
            <a:r>
              <a:rPr lang="en-US" altLang="zh-TW" dirty="0"/>
              <a:t>Resonance in Mayan languages</a:t>
            </a:r>
            <a:endParaRPr lang="zh-TW" altLang="en-US" dirty="0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6CC8D385-15BF-5AC1-D9F5-C554A22DE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651" y="2506695"/>
            <a:ext cx="4756125" cy="3390220"/>
          </a:xfrm>
        </p:spPr>
        <p:txBody>
          <a:bodyPr anchor="t">
            <a:normAutofit/>
          </a:bodyPr>
          <a:lstStyle/>
          <a:p>
            <a:r>
              <a:rPr lang="en-US" altLang="zh-TW" sz="2400" dirty="0"/>
              <a:t>Mayans often use </a:t>
            </a:r>
            <a:r>
              <a:rPr lang="en-US" altLang="zh-TW" sz="2400" b="1" dirty="0"/>
              <a:t>resonance</a:t>
            </a:r>
            <a:r>
              <a:rPr lang="en-US" altLang="zh-TW" sz="2400" dirty="0"/>
              <a:t> where most other languages prefer interjections (e.g. yes/no, backchannels)</a:t>
            </a:r>
          </a:p>
          <a:p>
            <a:r>
              <a:rPr lang="en-US" altLang="zh-TW" sz="2400" dirty="0"/>
              <a:t>Also found in </a:t>
            </a:r>
            <a:r>
              <a:rPr lang="en-US" altLang="zh-TW" sz="2400" dirty="0" err="1"/>
              <a:t>Zapoteco</a:t>
            </a:r>
            <a:endParaRPr lang="en-US" altLang="zh-TW" sz="2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7BCA7B6-5884-608C-2D67-9E6AD2CF9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543" y="221913"/>
            <a:ext cx="6454806" cy="530044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D38FFDCE-E91D-55ED-4DD2-D1CFED891AE3}"/>
              </a:ext>
            </a:extLst>
          </p:cNvPr>
          <p:cNvSpPr txBox="1"/>
          <p:nvPr/>
        </p:nvSpPr>
        <p:spPr>
          <a:xfrm>
            <a:off x="817574" y="5641360"/>
            <a:ext cx="10556851" cy="95410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TW" sz="2800" dirty="0"/>
              <a:t>Q: What does this resonance tell you in terms of </a:t>
            </a:r>
            <a:r>
              <a:rPr lang="en-US" altLang="zh-TW" sz="2800" b="1" dirty="0"/>
              <a:t>epistemic authority</a:t>
            </a:r>
            <a:r>
              <a:rPr lang="en-US" altLang="zh-TW" sz="2800" dirty="0"/>
              <a:t>?</a:t>
            </a:r>
          </a:p>
          <a:p>
            <a:r>
              <a:rPr lang="en-US" altLang="zh-TW" sz="2800" dirty="0"/>
              <a:t>Is it different from English (as we saw in the readings)?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285FAD6-4AF3-3359-4502-CBFC4F23F7D7}"/>
              </a:ext>
            </a:extLst>
          </p:cNvPr>
          <p:cNvSpPr txBox="1"/>
          <p:nvPr/>
        </p:nvSpPr>
        <p:spPr>
          <a:xfrm>
            <a:off x="8946099" y="5153025"/>
            <a:ext cx="2762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>
                <a:solidFill>
                  <a:schemeClr val="bg2"/>
                </a:solidFill>
              </a:rPr>
              <a:t>From Enfield et al. (2018)</a:t>
            </a:r>
            <a:endParaRPr lang="zh-HK" alt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4519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2995D045-8D67-C1D7-667D-52240ECCB0D2}"/>
              </a:ext>
            </a:extLst>
          </p:cNvPr>
          <p:cNvSpPr/>
          <p:nvPr/>
        </p:nvSpPr>
        <p:spPr>
          <a:xfrm>
            <a:off x="419100" y="1828799"/>
            <a:ext cx="5981700" cy="4664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ADF87DB-1813-88A0-32A4-07B7A1520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27121"/>
            <a:ext cx="9905998" cy="1478570"/>
          </a:xfrm>
        </p:spPr>
        <p:txBody>
          <a:bodyPr>
            <a:normAutofit/>
          </a:bodyPr>
          <a:lstStyle/>
          <a:p>
            <a:r>
              <a:rPr lang="en-US" altLang="zh-TW" dirty="0"/>
              <a:t>Resonance and stance in Mayan languages and </a:t>
            </a:r>
            <a:r>
              <a:rPr lang="en-US" altLang="zh-TW" dirty="0" err="1"/>
              <a:t>Zapoteco</a:t>
            </a:r>
            <a:r>
              <a:rPr lang="en-US" altLang="zh-TW" dirty="0"/>
              <a:t> vs. English</a:t>
            </a:r>
            <a:endParaRPr lang="zh-TW" altLang="en-US" dirty="0"/>
          </a:p>
        </p:txBody>
      </p:sp>
      <p:pic>
        <p:nvPicPr>
          <p:cNvPr id="3" name="Picture 2" descr="Fig. 2">
            <a:extLst>
              <a:ext uri="{FF2B5EF4-FFF2-40B4-BE49-F238E27FC236}">
                <a16:creationId xmlns:a16="http://schemas.microsoft.com/office/drawing/2014/main" id="{740F6359-5EAF-0F8A-8985-C7CF59013D9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938" y="2016216"/>
            <a:ext cx="5667923" cy="4289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4A0E3F38-071A-3208-FD56-E63AADC23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629" y="2179570"/>
            <a:ext cx="5093231" cy="1592016"/>
          </a:xfrm>
          <a:prstGeom prst="rect">
            <a:avLst/>
          </a:prstGeom>
        </p:spPr>
      </p:pic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A81088B4-CC70-A791-3C2D-05A1ED274E79}"/>
              </a:ext>
            </a:extLst>
          </p:cNvPr>
          <p:cNvSpPr txBox="1">
            <a:spLocks/>
          </p:cNvSpPr>
          <p:nvPr/>
        </p:nvSpPr>
        <p:spPr>
          <a:xfrm>
            <a:off x="6766629" y="4084635"/>
            <a:ext cx="4756125" cy="33902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400" dirty="0"/>
              <a:t>Tzeltal, Maya and </a:t>
            </a:r>
            <a:r>
              <a:rPr lang="en-US" altLang="zh-TW" sz="2400" dirty="0" err="1"/>
              <a:t>Zapoteco</a:t>
            </a:r>
            <a:r>
              <a:rPr lang="en-US" altLang="zh-TW" sz="2400" dirty="0"/>
              <a:t> speakers use resonance </a:t>
            </a:r>
            <a:r>
              <a:rPr lang="en-US" altLang="zh-TW" sz="2400" b="1" dirty="0"/>
              <a:t>more frequently </a:t>
            </a:r>
            <a:r>
              <a:rPr lang="en-US" altLang="zh-TW" sz="2400" dirty="0"/>
              <a:t>than English speakers</a:t>
            </a:r>
          </a:p>
          <a:p>
            <a:r>
              <a:rPr lang="en-US" altLang="zh-TW" sz="2400" dirty="0"/>
              <a:t>Tzeltal, Maya and </a:t>
            </a:r>
            <a:r>
              <a:rPr lang="en-US" altLang="zh-TW" sz="2400" dirty="0" err="1"/>
              <a:t>Zapoteco</a:t>
            </a:r>
            <a:r>
              <a:rPr lang="en-US" altLang="zh-TW" sz="2400" dirty="0"/>
              <a:t> use resonance more frequently to express </a:t>
            </a:r>
            <a:r>
              <a:rPr lang="en-US" altLang="zh-TW" sz="2400" b="1" dirty="0"/>
              <a:t>agreement</a:t>
            </a:r>
          </a:p>
        </p:txBody>
      </p:sp>
    </p:spTree>
    <p:extLst>
      <p:ext uri="{BB962C8B-B14F-4D97-AF65-F5344CB8AC3E}">
        <p14:creationId xmlns:p14="http://schemas.microsoft.com/office/powerpoint/2010/main" val="41628663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BA458B-1097-1435-CA13-8E5B4F20B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77241"/>
            <a:ext cx="7059598" cy="1021080"/>
          </a:xfrm>
        </p:spPr>
        <p:txBody>
          <a:bodyPr anchor="b">
            <a:normAutofit/>
          </a:bodyPr>
          <a:lstStyle/>
          <a:p>
            <a:r>
              <a:rPr lang="en-US" altLang="zh-HK" sz="4400" dirty="0"/>
              <a:t>Autism and cohesion</a:t>
            </a:r>
            <a:endParaRPr lang="zh-HK" altLang="en-US" sz="4400" dirty="0"/>
          </a:p>
        </p:txBody>
      </p:sp>
      <p:sp>
        <p:nvSpPr>
          <p:cNvPr id="23" name="內容版面配置區 2">
            <a:extLst>
              <a:ext uri="{FF2B5EF4-FFF2-40B4-BE49-F238E27FC236}">
                <a16:creationId xmlns:a16="http://schemas.microsoft.com/office/drawing/2014/main" id="{2BD0807B-F426-66A9-30C0-97CAA6F84C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001520"/>
            <a:ext cx="10233660" cy="4175443"/>
          </a:xfrm>
        </p:spPr>
        <p:txBody>
          <a:bodyPr anchor="t">
            <a:noAutofit/>
          </a:bodyPr>
          <a:lstStyle/>
          <a:p>
            <a:r>
              <a:rPr lang="en-US" altLang="zh-HK" sz="3200" dirty="0"/>
              <a:t>Neurotypical and neurodiverse children resonate in English in different ways (echolalia) (e.g. Du </a:t>
            </a:r>
            <a:r>
              <a:rPr lang="en-US" altLang="zh-HK" sz="3200" dirty="0" err="1"/>
              <a:t>Bois</a:t>
            </a:r>
            <a:r>
              <a:rPr lang="en-US" altLang="zh-HK" sz="3200" dirty="0"/>
              <a:t>, Hobson </a:t>
            </a:r>
            <a:r>
              <a:rPr lang="en-US" altLang="zh-TW" sz="3200" dirty="0"/>
              <a:t>&amp;</a:t>
            </a:r>
            <a:r>
              <a:rPr lang="zh-TW" altLang="en-US" sz="3200" dirty="0"/>
              <a:t> </a:t>
            </a:r>
            <a:r>
              <a:rPr lang="en-US" altLang="zh-TW" sz="3200" dirty="0"/>
              <a:t>Hobson </a:t>
            </a:r>
            <a:r>
              <a:rPr lang="en-US" altLang="zh-HK" sz="3200" dirty="0"/>
              <a:t>2014)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F8E94EC-2D58-8906-4BC0-C33E048CDFB9}"/>
              </a:ext>
            </a:extLst>
          </p:cNvPr>
          <p:cNvSpPr txBox="1">
            <a:spLocks/>
          </p:cNvSpPr>
          <p:nvPr/>
        </p:nvSpPr>
        <p:spPr>
          <a:xfrm>
            <a:off x="866775" y="3867150"/>
            <a:ext cx="11030266" cy="25130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HK" sz="3200"/>
              <a:t>Sterponi &amp; de Kirby </a:t>
            </a:r>
            <a:r>
              <a:rPr lang="en-US" altLang="zh-TW" sz="3200"/>
              <a:t>(</a:t>
            </a:r>
            <a:r>
              <a:rPr lang="en-US" altLang="zh-HK" sz="3200"/>
              <a:t>2016</a:t>
            </a:r>
            <a:r>
              <a:rPr lang="en-US" altLang="zh-TW" sz="3200"/>
              <a:t>)</a:t>
            </a:r>
          </a:p>
          <a:p>
            <a:pPr lvl="1"/>
            <a:r>
              <a:rPr lang="en-US" altLang="zh-HK" sz="2800"/>
              <a:t>Different resonance patterns are functional, dynamic, responsive to context</a:t>
            </a:r>
          </a:p>
          <a:p>
            <a:pPr lvl="1"/>
            <a:r>
              <a:rPr lang="en-US" altLang="zh-HK" sz="2800"/>
              <a:t>Discourse-analytic perspective helps us move beyond </a:t>
            </a:r>
            <a:r>
              <a:rPr lang="en-US" altLang="zh-HK" sz="2800" b="1"/>
              <a:t>deficit framing </a:t>
            </a:r>
            <a:r>
              <a:rPr lang="en-US" altLang="zh-HK" sz="2800"/>
              <a:t>of autistic children’s linguistic competence</a:t>
            </a:r>
            <a:endParaRPr lang="en-US" altLang="zh-HK" sz="2800" dirty="0"/>
          </a:p>
        </p:txBody>
      </p:sp>
    </p:spTree>
    <p:extLst>
      <p:ext uri="{BB962C8B-B14F-4D97-AF65-F5344CB8AC3E}">
        <p14:creationId xmlns:p14="http://schemas.microsoft.com/office/powerpoint/2010/main" val="3312345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FD3086-BEC3-362A-A618-ECCAB4C98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04935"/>
            <a:ext cx="9404723" cy="831136"/>
          </a:xfrm>
        </p:spPr>
        <p:txBody>
          <a:bodyPr/>
          <a:lstStyle/>
          <a:p>
            <a:r>
              <a:rPr lang="en-US" altLang="zh-TW" dirty="0"/>
              <a:t>In this class, you will …</a:t>
            </a:r>
            <a:endParaRPr lang="zh-TW" altLang="en-US" dirty="0"/>
          </a:p>
        </p:txBody>
      </p:sp>
      <p:graphicFrame>
        <p:nvGraphicFramePr>
          <p:cNvPr id="17" name="內容版面配置區 2">
            <a:extLst>
              <a:ext uri="{FF2B5EF4-FFF2-40B4-BE49-F238E27FC236}">
                <a16:creationId xmlns:a16="http://schemas.microsoft.com/office/drawing/2014/main" id="{EA84C92E-3E42-9A49-4504-30195F724B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1093366"/>
              </p:ext>
            </p:extLst>
          </p:nvPr>
        </p:nvGraphicFramePr>
        <p:xfrm>
          <a:off x="646111" y="1366982"/>
          <a:ext cx="11019416" cy="5038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25944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B9AD32-746D-667E-3372-009A1F4AE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67407"/>
          </a:xfrm>
        </p:spPr>
        <p:txBody>
          <a:bodyPr/>
          <a:lstStyle/>
          <a:p>
            <a:r>
              <a:rPr lang="en-US" altLang="zh-HK" dirty="0"/>
              <a:t>Show 3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053FAC-8585-F80E-5F8D-DBE37B9D05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28800"/>
            <a:ext cx="9905999" cy="4210050"/>
          </a:xfrm>
        </p:spPr>
        <p:txBody>
          <a:bodyPr>
            <a:normAutofit lnSpcReduction="10000"/>
          </a:bodyPr>
          <a:lstStyle/>
          <a:p>
            <a:r>
              <a:rPr lang="en-US" altLang="zh-HK" sz="2800" dirty="0"/>
              <a:t>Performance is </a:t>
            </a:r>
            <a:r>
              <a:rPr lang="en-US" altLang="zh-HK" sz="2800" dirty="0" err="1"/>
              <a:t>relatvely</a:t>
            </a:r>
            <a:r>
              <a:rPr lang="en-US" altLang="zh-HK" sz="2800" dirty="0"/>
              <a:t> good because this show is more ‘box-checking’</a:t>
            </a:r>
          </a:p>
          <a:p>
            <a:r>
              <a:rPr lang="en-US" altLang="zh-HK" sz="2800" dirty="0"/>
              <a:t>Main issue is with not addressing both sides of a question:</a:t>
            </a:r>
          </a:p>
          <a:p>
            <a:pPr lvl="1"/>
            <a:r>
              <a:rPr lang="en-US" altLang="zh-HK" sz="2400" dirty="0"/>
              <a:t>Overlap vs not overlap</a:t>
            </a:r>
          </a:p>
          <a:p>
            <a:pPr lvl="1"/>
            <a:r>
              <a:rPr lang="en-US" altLang="zh-HK" sz="2400" dirty="0"/>
              <a:t>Self vs other </a:t>
            </a:r>
          </a:p>
          <a:p>
            <a:pPr lvl="1"/>
            <a:r>
              <a:rPr lang="en-US" altLang="zh-HK" sz="2400" dirty="0"/>
              <a:t>…</a:t>
            </a:r>
          </a:p>
          <a:p>
            <a:r>
              <a:rPr lang="en-US" altLang="zh-HK" sz="2800" dirty="0"/>
              <a:t>If you had a conceptual mistake there and aren’t sure why, please ask now (so you don’t repeat the mistake for MP2)</a:t>
            </a:r>
            <a:endParaRPr lang="zh-HK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792958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618F22B-A238-87B5-6A8F-8D25E4C09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5286" y="271743"/>
            <a:ext cx="9404723" cy="1400530"/>
          </a:xfrm>
        </p:spPr>
        <p:txBody>
          <a:bodyPr/>
          <a:lstStyle/>
          <a:p>
            <a:r>
              <a:rPr lang="en-US" altLang="zh-HK" dirty="0"/>
              <a:t>Show 3 Q2-4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05B979B-C22A-8D5A-3042-D72A293EC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5286" y="2076095"/>
            <a:ext cx="11020425" cy="1171574"/>
          </a:xfrm>
        </p:spPr>
        <p:txBody>
          <a:bodyPr>
            <a:normAutofit fontScale="92500" lnSpcReduction="20000"/>
          </a:bodyPr>
          <a:lstStyle/>
          <a:p>
            <a:r>
              <a:rPr lang="en-US" altLang="zh-HK" sz="3200" dirty="0"/>
              <a:t>The trouble source is </a:t>
            </a:r>
            <a:r>
              <a:rPr lang="en-US" altLang="zh-HK" sz="3200" i="1" dirty="0"/>
              <a:t>they real</a:t>
            </a:r>
            <a:endParaRPr lang="en-US" altLang="zh-HK" sz="3200" dirty="0"/>
          </a:p>
          <a:p>
            <a:r>
              <a:rPr lang="en-US" altLang="zh-HK" sz="3200" dirty="0"/>
              <a:t>But the repair starts earlier, to include </a:t>
            </a:r>
            <a:r>
              <a:rPr lang="en-US" altLang="zh-HK" sz="3200" i="1" dirty="0"/>
              <a:t>aren’t</a:t>
            </a:r>
            <a:endParaRPr lang="zh-HK" altLang="en-US" sz="32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B001C6A-9020-93C8-6FBE-3EF496B97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4860" y="4031721"/>
            <a:ext cx="7781925" cy="163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4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48A59D-0AFA-18AE-D366-A29B8E8E4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343516"/>
            <a:ext cx="8553450" cy="1641986"/>
          </a:xfrm>
        </p:spPr>
        <p:txBody>
          <a:bodyPr>
            <a:normAutofit/>
          </a:bodyPr>
          <a:lstStyle/>
          <a:p>
            <a:r>
              <a:rPr lang="en-US" altLang="zh-TW" dirty="0"/>
              <a:t>Show 4: All the questions involve comparison!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9EE9DE4-B8D8-C4FB-38D9-4BAECD7D7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809750"/>
            <a:ext cx="9286875" cy="4629149"/>
          </a:xfrm>
        </p:spPr>
        <p:txBody>
          <a:bodyPr>
            <a:normAutofit/>
          </a:bodyPr>
          <a:lstStyle/>
          <a:p>
            <a:pPr marL="400050" indent="-457200">
              <a:buFont typeface="+mj-lt"/>
              <a:buAutoNum type="arabicPeriod"/>
            </a:pPr>
            <a:r>
              <a:rPr lang="en-US" altLang="zh-HK" dirty="0"/>
              <a:t>Can you identify instances of </a:t>
            </a:r>
            <a:r>
              <a:rPr lang="en-US" altLang="zh-HK" b="1" u="sng" dirty="0"/>
              <a:t>high resonance vs. low resonance</a:t>
            </a:r>
            <a:r>
              <a:rPr lang="en-US" altLang="zh-HK" dirty="0"/>
              <a:t>, in similar discourse contexts? Why do they differ?</a:t>
            </a:r>
          </a:p>
          <a:p>
            <a:pPr marL="400050" indent="-457200">
              <a:buFont typeface="+mj-lt"/>
              <a:buAutoNum type="arabicPeriod"/>
            </a:pPr>
            <a:r>
              <a:rPr lang="en-US" altLang="zh-HK" dirty="0"/>
              <a:t>Which is more likely to be part of a high resonance clique: </a:t>
            </a:r>
            <a:r>
              <a:rPr lang="en-US" altLang="zh-HK" u="sng" dirty="0"/>
              <a:t>a </a:t>
            </a:r>
            <a:r>
              <a:rPr lang="en-US" altLang="zh-HK" b="1" u="sng" dirty="0"/>
              <a:t>backchannel</a:t>
            </a:r>
            <a:r>
              <a:rPr lang="en-US" altLang="zh-HK" u="sng" dirty="0"/>
              <a:t> </a:t>
            </a:r>
            <a:r>
              <a:rPr lang="en-US" altLang="zh-HK" b="1" u="sng" dirty="0"/>
              <a:t>or a</a:t>
            </a:r>
            <a:r>
              <a:rPr lang="en-US" altLang="zh-HK" u="sng" dirty="0"/>
              <a:t> </a:t>
            </a:r>
            <a:r>
              <a:rPr lang="en-US" altLang="zh-HK" b="1" u="sng" dirty="0"/>
              <a:t>full turn</a:t>
            </a:r>
            <a:r>
              <a:rPr lang="en-US" altLang="zh-HK" dirty="0"/>
              <a:t>? Why?</a:t>
            </a:r>
          </a:p>
          <a:p>
            <a:pPr marL="400050" indent="-457200">
              <a:buFont typeface="+mj-lt"/>
              <a:buAutoNum type="arabicPeriod"/>
            </a:pPr>
            <a:r>
              <a:rPr lang="en-US" altLang="zh-HK" dirty="0"/>
              <a:t>Which is more likely to contain an exception to resonance </a:t>
            </a:r>
            <a:r>
              <a:rPr lang="en-US" altLang="zh-HK" dirty="0" err="1"/>
              <a:t>parellism</a:t>
            </a:r>
            <a:r>
              <a:rPr lang="en-US" altLang="zh-HK" dirty="0"/>
              <a:t> (in high-resonance cliques): </a:t>
            </a:r>
            <a:r>
              <a:rPr lang="en-US" altLang="zh-HK" u="sng" dirty="0"/>
              <a:t>a </a:t>
            </a:r>
            <a:r>
              <a:rPr lang="en-US" altLang="zh-HK" b="1" u="sng" dirty="0"/>
              <a:t>question-answer sequence, or another high-resonance sequence</a:t>
            </a:r>
            <a:r>
              <a:rPr lang="en-US" altLang="zh-HK" dirty="0"/>
              <a:t>? Why?</a:t>
            </a:r>
          </a:p>
          <a:p>
            <a:pPr marL="400050" indent="-457200">
              <a:buFont typeface="+mj-lt"/>
              <a:buAutoNum type="arabicPeriod"/>
            </a:pPr>
            <a:r>
              <a:rPr lang="en-US" altLang="zh-HK" dirty="0"/>
              <a:t>Which kinds of repair are </a:t>
            </a:r>
            <a:r>
              <a:rPr lang="en-US" altLang="zh-HK" b="1" u="sng" dirty="0"/>
              <a:t>most</a:t>
            </a:r>
            <a:r>
              <a:rPr lang="en-US" altLang="zh-HK" dirty="0"/>
              <a:t> likely to contain high resonance? Why?</a:t>
            </a:r>
          </a:p>
          <a:p>
            <a:pPr marL="400050" indent="-457200">
              <a:buFont typeface="+mj-lt"/>
              <a:buAutoNum type="arabicPeriod"/>
            </a:pPr>
            <a:r>
              <a:rPr lang="en-US" altLang="zh-HK" dirty="0"/>
              <a:t>What parts of the repair sequence involve the </a:t>
            </a:r>
            <a:r>
              <a:rPr lang="en-US" altLang="zh-HK" b="1" u="sng" dirty="0"/>
              <a:t>most</a:t>
            </a:r>
            <a:r>
              <a:rPr lang="en-US" altLang="zh-HK" dirty="0"/>
              <a:t> resonance? Why?</a:t>
            </a:r>
          </a:p>
          <a:p>
            <a:pPr marL="457200" indent="-457200">
              <a:buFont typeface="+mj-lt"/>
              <a:buAutoNum type="arabicPeriod"/>
            </a:pPr>
            <a:endParaRPr lang="en-US" altLang="zh-HK" dirty="0"/>
          </a:p>
          <a:p>
            <a:pPr marL="457200" indent="-457200">
              <a:buFont typeface="+mj-lt"/>
              <a:buAutoNum type="arabicPeriod"/>
            </a:pP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1540231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48A59D-0AFA-18AE-D366-A29B8E8E4E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343516"/>
            <a:ext cx="8553450" cy="1641986"/>
          </a:xfrm>
        </p:spPr>
        <p:txBody>
          <a:bodyPr>
            <a:normAutofit/>
          </a:bodyPr>
          <a:lstStyle/>
          <a:p>
            <a:r>
              <a:rPr lang="en-US" altLang="zh-TW" dirty="0"/>
              <a:t>Show 4: The ‘why’ factor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9EE9DE4-B8D8-C4FB-38D9-4BAECD7D7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4875" y="1809750"/>
            <a:ext cx="10029825" cy="4629149"/>
          </a:xfrm>
        </p:spPr>
        <p:txBody>
          <a:bodyPr>
            <a:normAutofit/>
          </a:bodyPr>
          <a:lstStyle/>
          <a:p>
            <a:pPr marL="400050" indent="-457200">
              <a:buFont typeface="+mj-lt"/>
              <a:buAutoNum type="arabicPeriod"/>
            </a:pPr>
            <a:r>
              <a:rPr lang="en-US" altLang="zh-HK" dirty="0"/>
              <a:t>Can you identify instances of high resonance vs. low resonance, in similar discourse contexts? </a:t>
            </a:r>
            <a:r>
              <a:rPr lang="en-US" altLang="zh-HK" b="1" u="sng" dirty="0"/>
              <a:t>Why do they differ?</a:t>
            </a:r>
          </a:p>
          <a:p>
            <a:pPr marL="400050" indent="-457200">
              <a:buFont typeface="+mj-lt"/>
              <a:buAutoNum type="arabicPeriod"/>
            </a:pPr>
            <a:r>
              <a:rPr lang="en-US" altLang="zh-HK" dirty="0"/>
              <a:t>Which is more likely to be part of a high resonance clique: a backchannel or a full turn? </a:t>
            </a:r>
            <a:r>
              <a:rPr lang="en-US" altLang="zh-HK" b="1" u="sng" dirty="0"/>
              <a:t>Why?</a:t>
            </a:r>
          </a:p>
          <a:p>
            <a:pPr marL="400050" indent="-457200">
              <a:buFont typeface="+mj-lt"/>
              <a:buAutoNum type="arabicPeriod"/>
            </a:pPr>
            <a:r>
              <a:rPr lang="en-US" altLang="zh-HK" dirty="0"/>
              <a:t>Which is more likely to contain an exception to resonance </a:t>
            </a:r>
            <a:r>
              <a:rPr lang="en-US" altLang="zh-HK" dirty="0" err="1"/>
              <a:t>parellism</a:t>
            </a:r>
            <a:r>
              <a:rPr lang="en-US" altLang="zh-HK" dirty="0"/>
              <a:t> (in high-resonance cliques): a question-answer sequence, or another high-resonance sequence? </a:t>
            </a:r>
            <a:r>
              <a:rPr lang="en-US" altLang="zh-HK" b="1" u="sng" dirty="0"/>
              <a:t>Why?</a:t>
            </a:r>
          </a:p>
          <a:p>
            <a:pPr marL="400050" indent="-457200">
              <a:buFont typeface="+mj-lt"/>
              <a:buAutoNum type="arabicPeriod"/>
            </a:pPr>
            <a:r>
              <a:rPr lang="en-US" altLang="zh-HK" dirty="0"/>
              <a:t>Which kinds of repair are most likely to contain high resonance? </a:t>
            </a:r>
            <a:r>
              <a:rPr lang="en-US" altLang="zh-HK" b="1" u="sng" dirty="0"/>
              <a:t>Why?</a:t>
            </a:r>
          </a:p>
          <a:p>
            <a:pPr marL="400050" indent="-457200">
              <a:buFont typeface="+mj-lt"/>
              <a:buAutoNum type="arabicPeriod"/>
            </a:pPr>
            <a:r>
              <a:rPr lang="en-US" altLang="zh-HK" dirty="0"/>
              <a:t>What parts of the repair sequence involve the most resonance? </a:t>
            </a:r>
            <a:r>
              <a:rPr lang="en-US" altLang="zh-HK" b="1" u="sng" dirty="0"/>
              <a:t>Why?</a:t>
            </a:r>
          </a:p>
          <a:p>
            <a:pPr marL="457200" indent="-457200">
              <a:buFont typeface="+mj-lt"/>
              <a:buAutoNum type="arabicPeriod"/>
            </a:pPr>
            <a:endParaRPr lang="en-US" altLang="zh-HK" dirty="0"/>
          </a:p>
          <a:p>
            <a:pPr marL="457200" indent="-457200">
              <a:buFont typeface="+mj-lt"/>
              <a:buAutoNum type="arabicPeriod"/>
            </a:pP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1195433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42F7A3-A63B-B94B-BFC5-454BF89D4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Show 5: Assessments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35A391E-6C9A-4E09-09A5-5127275EB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198938"/>
          </a:xfrm>
        </p:spPr>
        <p:txBody>
          <a:bodyPr>
            <a:normAutofit/>
          </a:bodyPr>
          <a:lstStyle/>
          <a:p>
            <a:r>
              <a:rPr lang="en-US" altLang="zh-HK" dirty="0"/>
              <a:t>Not everything is an assessment</a:t>
            </a:r>
          </a:p>
          <a:p>
            <a:r>
              <a:rPr lang="en-US" altLang="zh-HK" dirty="0"/>
              <a:t>An assessment is similar to an evaluation: You’re taking about a subjective quality of something</a:t>
            </a:r>
          </a:p>
          <a:p>
            <a:r>
              <a:rPr lang="en-US" altLang="zh-HK" dirty="0"/>
              <a:t>Many of you used examples that are not assessment sequences</a:t>
            </a:r>
          </a:p>
          <a:p>
            <a:r>
              <a:rPr lang="en-US" altLang="zh-HK" dirty="0"/>
              <a:t>This is fine, but:</a:t>
            </a:r>
          </a:p>
          <a:p>
            <a:pPr lvl="1"/>
            <a:r>
              <a:rPr lang="en-US" altLang="zh-HK" sz="2400" dirty="0"/>
              <a:t>You need at least one assessment example for full credit</a:t>
            </a:r>
          </a:p>
          <a:p>
            <a:pPr lvl="1"/>
            <a:r>
              <a:rPr lang="en-US" altLang="zh-HK" sz="2400" dirty="0"/>
              <a:t>You need to keep in mind that up/downgrading doesn’t work the same way for non-assessments</a:t>
            </a:r>
          </a:p>
          <a:p>
            <a:pPr lvl="1"/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7329152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電路">
  <a:themeElements>
    <a:clrScheme name="電路">
      <a:dk1>
        <a:sysClr val="windowText" lastClr="000000"/>
      </a:dk1>
      <a:lt1>
        <a:sysClr val="window" lastClr="FFFFFF"/>
      </a:lt1>
      <a:dk2>
        <a:srgbClr val="2B5F27"/>
      </a:dk2>
      <a:lt2>
        <a:srgbClr val="D8FC68"/>
      </a:lt2>
      <a:accent1>
        <a:srgbClr val="DDC855"/>
      </a:accent1>
      <a:accent2>
        <a:srgbClr val="FCA03D"/>
      </a:accent2>
      <a:accent3>
        <a:srgbClr val="E36439"/>
      </a:accent3>
      <a:accent4>
        <a:srgbClr val="C2935B"/>
      </a:accent4>
      <a:accent5>
        <a:srgbClr val="88C25C"/>
      </a:accent5>
      <a:accent6>
        <a:srgbClr val="BFCC86"/>
      </a:accent6>
      <a:hlink>
        <a:srgbClr val="FFCE23"/>
      </a:hlink>
      <a:folHlink>
        <a:srgbClr val="FDEB86"/>
      </a:folHlink>
    </a:clrScheme>
    <a:fontScheme name="電路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電路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97ECCC31-8429-4523-BE8D-8F09B7A4D46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電路</Template>
  <TotalTime>5308</TotalTime>
  <Words>1847</Words>
  <Application>Microsoft Office PowerPoint</Application>
  <PresentationFormat>寬螢幕</PresentationFormat>
  <Paragraphs>193</Paragraphs>
  <Slides>33</Slides>
  <Notes>0</Notes>
  <HiddenSlides>0</HiddenSlides>
  <MMClips>4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33</vt:i4>
      </vt:variant>
    </vt:vector>
  </HeadingPairs>
  <TitlesOfParts>
    <vt:vector size="37" baseType="lpstr">
      <vt:lpstr>Arial</vt:lpstr>
      <vt:lpstr>Calibri</vt:lpstr>
      <vt:lpstr>Tw Cen MT</vt:lpstr>
      <vt:lpstr>電路</vt:lpstr>
      <vt:lpstr>Week 10: Dialogue systems and summary</vt:lpstr>
      <vt:lpstr>Before we start …</vt:lpstr>
      <vt:lpstr>Question for today</vt:lpstr>
      <vt:lpstr>In this class, you will …</vt:lpstr>
      <vt:lpstr>Show 3</vt:lpstr>
      <vt:lpstr>Show 3 Q2-4</vt:lpstr>
      <vt:lpstr>Show 4: All the questions involve comparison!</vt:lpstr>
      <vt:lpstr>Show 4: The ‘why’ factor</vt:lpstr>
      <vt:lpstr>Show 5: Assessments</vt:lpstr>
      <vt:lpstr>Show 5: Epistemic upgrading and downgrading</vt:lpstr>
      <vt:lpstr>Show 5: Not up/downgrading</vt:lpstr>
      <vt:lpstr>Mini-Paper – structure</vt:lpstr>
      <vt:lpstr>Mini-Paper – Discussion section</vt:lpstr>
      <vt:lpstr>Example (a hypothetical mp1)</vt:lpstr>
      <vt:lpstr>Mini-paper – avoiding value judgements</vt:lpstr>
      <vt:lpstr>‘Social interactions’ with Eliza</vt:lpstr>
      <vt:lpstr>‘Social interactions’ with Eliza</vt:lpstr>
      <vt:lpstr>‘Social interactions’ with Eliza</vt:lpstr>
      <vt:lpstr>OpenAI</vt:lpstr>
      <vt:lpstr>Secret key</vt:lpstr>
      <vt:lpstr>Using ChatGPT in Rezonator</vt:lpstr>
      <vt:lpstr>The import button</vt:lpstr>
      <vt:lpstr>Tips for working with Rezonator</vt:lpstr>
      <vt:lpstr>Grammaticalised stance alignment in Japanese: ne</vt:lpstr>
      <vt:lpstr>Grammaticalised stance alignment in Japanese: ne</vt:lpstr>
      <vt:lpstr>Backchannels in Japanese: Un</vt:lpstr>
      <vt:lpstr>Backchannels in Japanese</vt:lpstr>
      <vt:lpstr>Japanese vs English/Mandarin</vt:lpstr>
      <vt:lpstr>Mayan languages</vt:lpstr>
      <vt:lpstr>Lachixío Zapotec</vt:lpstr>
      <vt:lpstr>Resonance in Mayan languages</vt:lpstr>
      <vt:lpstr>Resonance and stance in Mayan languages and Zapoteco vs. English</vt:lpstr>
      <vt:lpstr>Autism and cohesion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5: Transcription and intonation</dc:title>
  <dc:creator>Ryan Lai</dc:creator>
  <cp:lastModifiedBy>Ryan Lai</cp:lastModifiedBy>
  <cp:revision>97</cp:revision>
  <dcterms:created xsi:type="dcterms:W3CDTF">2023-02-01T02:05:34Z</dcterms:created>
  <dcterms:modified xsi:type="dcterms:W3CDTF">2023-06-07T13:01:01Z</dcterms:modified>
</cp:coreProperties>
</file>

<file path=docProps/thumbnail.jpeg>
</file>